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0" r:id="rId1"/>
  </p:sldMasterIdLst>
  <p:notesMasterIdLst>
    <p:notesMasterId r:id="rId31"/>
  </p:notesMasterIdLst>
  <p:handoutMasterIdLst>
    <p:handoutMasterId r:id="rId32"/>
  </p:handoutMasterIdLst>
  <p:sldIdLst>
    <p:sldId id="310" r:id="rId2"/>
    <p:sldId id="377" r:id="rId3"/>
    <p:sldId id="378" r:id="rId4"/>
    <p:sldId id="379" r:id="rId5"/>
    <p:sldId id="380" r:id="rId6"/>
    <p:sldId id="381" r:id="rId7"/>
    <p:sldId id="382" r:id="rId8"/>
    <p:sldId id="383" r:id="rId9"/>
    <p:sldId id="384" r:id="rId10"/>
    <p:sldId id="385" r:id="rId11"/>
    <p:sldId id="386" r:id="rId12"/>
    <p:sldId id="387" r:id="rId13"/>
    <p:sldId id="388" r:id="rId14"/>
    <p:sldId id="389" r:id="rId15"/>
    <p:sldId id="391" r:id="rId16"/>
    <p:sldId id="390" r:id="rId17"/>
    <p:sldId id="392" r:id="rId18"/>
    <p:sldId id="393" r:id="rId19"/>
    <p:sldId id="395" r:id="rId20"/>
    <p:sldId id="396" r:id="rId21"/>
    <p:sldId id="397" r:id="rId22"/>
    <p:sldId id="398" r:id="rId23"/>
    <p:sldId id="399" r:id="rId24"/>
    <p:sldId id="368" r:id="rId25"/>
    <p:sldId id="400" r:id="rId26"/>
    <p:sldId id="401" r:id="rId27"/>
    <p:sldId id="402" r:id="rId28"/>
    <p:sldId id="403" r:id="rId29"/>
    <p:sldId id="369" r:id="rId30"/>
  </p:sldIdLst>
  <p:sldSz cx="9144000" cy="6858000" type="screen4x3"/>
  <p:notesSz cx="6858000" cy="9296400"/>
  <p:defaultTextStyle>
    <a:defPPr>
      <a:defRPr lang="en-US"/>
    </a:defPPr>
    <a:lvl1pPr algn="ctr" rtl="0" fontAlgn="base">
      <a:spcBef>
        <a:spcPct val="20000"/>
      </a:spcBef>
      <a:spcAft>
        <a:spcPct val="0"/>
      </a:spcAft>
      <a:defRPr sz="2400" kern="1200">
        <a:solidFill>
          <a:schemeClr val="tx1"/>
        </a:solidFill>
        <a:latin typeface="Arial Rounded MT Bold" pitchFamily="34" charset="0"/>
        <a:ea typeface="+mn-ea"/>
        <a:cs typeface="+mn-cs"/>
      </a:defRPr>
    </a:lvl1pPr>
    <a:lvl2pPr marL="457200" algn="ctr" rtl="0" fontAlgn="base">
      <a:spcBef>
        <a:spcPct val="20000"/>
      </a:spcBef>
      <a:spcAft>
        <a:spcPct val="0"/>
      </a:spcAft>
      <a:defRPr sz="2400" kern="1200">
        <a:solidFill>
          <a:schemeClr val="tx1"/>
        </a:solidFill>
        <a:latin typeface="Arial Rounded MT Bold" pitchFamily="34" charset="0"/>
        <a:ea typeface="+mn-ea"/>
        <a:cs typeface="+mn-cs"/>
      </a:defRPr>
    </a:lvl2pPr>
    <a:lvl3pPr marL="914400" algn="ctr" rtl="0" fontAlgn="base">
      <a:spcBef>
        <a:spcPct val="20000"/>
      </a:spcBef>
      <a:spcAft>
        <a:spcPct val="0"/>
      </a:spcAft>
      <a:defRPr sz="2400" kern="1200">
        <a:solidFill>
          <a:schemeClr val="tx1"/>
        </a:solidFill>
        <a:latin typeface="Arial Rounded MT Bold" pitchFamily="34" charset="0"/>
        <a:ea typeface="+mn-ea"/>
        <a:cs typeface="+mn-cs"/>
      </a:defRPr>
    </a:lvl3pPr>
    <a:lvl4pPr marL="1371600" algn="ctr" rtl="0" fontAlgn="base">
      <a:spcBef>
        <a:spcPct val="20000"/>
      </a:spcBef>
      <a:spcAft>
        <a:spcPct val="0"/>
      </a:spcAft>
      <a:defRPr sz="2400" kern="1200">
        <a:solidFill>
          <a:schemeClr val="tx1"/>
        </a:solidFill>
        <a:latin typeface="Arial Rounded MT Bold" pitchFamily="34" charset="0"/>
        <a:ea typeface="+mn-ea"/>
        <a:cs typeface="+mn-cs"/>
      </a:defRPr>
    </a:lvl4pPr>
    <a:lvl5pPr marL="1828800" algn="ctr" rtl="0" fontAlgn="base">
      <a:spcBef>
        <a:spcPct val="20000"/>
      </a:spcBef>
      <a:spcAft>
        <a:spcPct val="0"/>
      </a:spcAft>
      <a:defRPr sz="2400" kern="1200">
        <a:solidFill>
          <a:schemeClr val="tx1"/>
        </a:solidFill>
        <a:latin typeface="Arial Rounded MT Bold" pitchFamily="34" charset="0"/>
        <a:ea typeface="+mn-ea"/>
        <a:cs typeface="+mn-cs"/>
      </a:defRPr>
    </a:lvl5pPr>
    <a:lvl6pPr marL="2286000" algn="l" defTabSz="914400" rtl="0" eaLnBrk="1" latinLnBrk="0" hangingPunct="1">
      <a:defRPr sz="2400" kern="1200">
        <a:solidFill>
          <a:schemeClr val="tx1"/>
        </a:solidFill>
        <a:latin typeface="Arial Rounded MT Bold" pitchFamily="34" charset="0"/>
        <a:ea typeface="+mn-ea"/>
        <a:cs typeface="+mn-cs"/>
      </a:defRPr>
    </a:lvl6pPr>
    <a:lvl7pPr marL="2743200" algn="l" defTabSz="914400" rtl="0" eaLnBrk="1" latinLnBrk="0" hangingPunct="1">
      <a:defRPr sz="2400" kern="1200">
        <a:solidFill>
          <a:schemeClr val="tx1"/>
        </a:solidFill>
        <a:latin typeface="Arial Rounded MT Bold" pitchFamily="34" charset="0"/>
        <a:ea typeface="+mn-ea"/>
        <a:cs typeface="+mn-cs"/>
      </a:defRPr>
    </a:lvl7pPr>
    <a:lvl8pPr marL="3200400" algn="l" defTabSz="914400" rtl="0" eaLnBrk="1" latinLnBrk="0" hangingPunct="1">
      <a:defRPr sz="2400" kern="1200">
        <a:solidFill>
          <a:schemeClr val="tx1"/>
        </a:solidFill>
        <a:latin typeface="Arial Rounded MT Bold" pitchFamily="34" charset="0"/>
        <a:ea typeface="+mn-ea"/>
        <a:cs typeface="+mn-cs"/>
      </a:defRPr>
    </a:lvl8pPr>
    <a:lvl9pPr marL="3657600" algn="l" defTabSz="914400" rtl="0" eaLnBrk="1" latinLnBrk="0" hangingPunct="1">
      <a:defRPr sz="2400"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00"/>
    <a:srgbClr val="003366"/>
    <a:srgbClr val="FFFFFF"/>
    <a:srgbClr val="CC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3" autoAdjust="0"/>
    <p:restoredTop sz="63339" autoAdjust="0"/>
  </p:normalViewPr>
  <p:slideViewPr>
    <p:cSldViewPr>
      <p:cViewPr varScale="1">
        <p:scale>
          <a:sx n="37" d="100"/>
          <a:sy n="37" d="100"/>
        </p:scale>
        <p:origin x="1806" y="48"/>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3149"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t" anchorCtr="0" compatLnSpc="1">
            <a:prstTxWarp prst="textNoShape">
              <a:avLst/>
            </a:prstTxWarp>
          </a:bodyPr>
          <a:lstStyle>
            <a:lvl1pPr algn="l" defTabSz="931863">
              <a:spcBef>
                <a:spcPct val="0"/>
              </a:spcBef>
              <a:defRPr sz="1200">
                <a:latin typeface="Times New Roman" pitchFamily="18" charset="0"/>
              </a:defRPr>
            </a:lvl1pPr>
          </a:lstStyle>
          <a:p>
            <a:endParaRPr lang="en-US"/>
          </a:p>
        </p:txBody>
      </p:sp>
      <p:sp>
        <p:nvSpPr>
          <p:cNvPr id="60419" name="Rectangle 3"/>
          <p:cNvSpPr>
            <a:spLocks noGrp="1" noChangeArrowheads="1"/>
          </p:cNvSpPr>
          <p:nvPr>
            <p:ph type="dt" sz="quarter" idx="1"/>
          </p:nvPr>
        </p:nvSpPr>
        <p:spPr bwMode="auto">
          <a:xfrm>
            <a:off x="3884852" y="0"/>
            <a:ext cx="2973148"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t" anchorCtr="0" compatLnSpc="1">
            <a:prstTxWarp prst="textNoShape">
              <a:avLst/>
            </a:prstTxWarp>
          </a:bodyPr>
          <a:lstStyle>
            <a:lvl1pPr algn="r" defTabSz="931863">
              <a:spcBef>
                <a:spcPct val="0"/>
              </a:spcBef>
              <a:defRPr sz="1200">
                <a:latin typeface="Times New Roman" pitchFamily="18" charset="0"/>
              </a:defRPr>
            </a:lvl1pPr>
          </a:lstStyle>
          <a:p>
            <a:endParaRPr lang="en-US"/>
          </a:p>
        </p:txBody>
      </p:sp>
      <p:sp>
        <p:nvSpPr>
          <p:cNvPr id="60420" name="Rectangle 4"/>
          <p:cNvSpPr>
            <a:spLocks noGrp="1" noChangeArrowheads="1"/>
          </p:cNvSpPr>
          <p:nvPr>
            <p:ph type="ftr" sz="quarter" idx="2"/>
          </p:nvPr>
        </p:nvSpPr>
        <p:spPr bwMode="auto">
          <a:xfrm>
            <a:off x="0" y="8830627"/>
            <a:ext cx="297314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b" anchorCtr="0" compatLnSpc="1">
            <a:prstTxWarp prst="textNoShape">
              <a:avLst/>
            </a:prstTxWarp>
          </a:bodyPr>
          <a:lstStyle>
            <a:lvl1pPr algn="l" defTabSz="931863">
              <a:spcBef>
                <a:spcPct val="0"/>
              </a:spcBef>
              <a:defRPr sz="1200">
                <a:latin typeface="Times New Roman" pitchFamily="18" charset="0"/>
              </a:defRPr>
            </a:lvl1pPr>
          </a:lstStyle>
          <a:p>
            <a:endParaRPr lang="en-US"/>
          </a:p>
        </p:txBody>
      </p:sp>
      <p:sp>
        <p:nvSpPr>
          <p:cNvPr id="60421" name="Rectangle 5"/>
          <p:cNvSpPr>
            <a:spLocks noGrp="1" noChangeArrowheads="1"/>
          </p:cNvSpPr>
          <p:nvPr>
            <p:ph type="sldNum" sz="quarter" idx="3"/>
          </p:nvPr>
        </p:nvSpPr>
        <p:spPr bwMode="auto">
          <a:xfrm>
            <a:off x="3884852" y="8830627"/>
            <a:ext cx="2973148"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b" anchorCtr="0" compatLnSpc="1">
            <a:prstTxWarp prst="textNoShape">
              <a:avLst/>
            </a:prstTxWarp>
          </a:bodyPr>
          <a:lstStyle>
            <a:lvl1pPr algn="r" defTabSz="931863">
              <a:spcBef>
                <a:spcPct val="0"/>
              </a:spcBef>
              <a:defRPr sz="1200">
                <a:latin typeface="Times New Roman" pitchFamily="18" charset="0"/>
              </a:defRPr>
            </a:lvl1pPr>
          </a:lstStyle>
          <a:p>
            <a:fld id="{6663FB83-9D0F-413B-B8F0-91C43450F15C}" type="slidenum">
              <a:rPr lang="en-US"/>
              <a:pPr/>
              <a:t>‹#›</a:t>
            </a:fld>
            <a:endParaRPr lang="en-US"/>
          </a:p>
        </p:txBody>
      </p:sp>
    </p:spTree>
    <p:extLst>
      <p:ext uri="{BB962C8B-B14F-4D97-AF65-F5344CB8AC3E}">
        <p14:creationId xmlns:p14="http://schemas.microsoft.com/office/powerpoint/2010/main" val="370526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3149"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t" anchorCtr="0" compatLnSpc="1">
            <a:prstTxWarp prst="textNoShape">
              <a:avLst/>
            </a:prstTxWarp>
          </a:bodyPr>
          <a:lstStyle>
            <a:lvl1pPr algn="l" defTabSz="931863">
              <a:spcBef>
                <a:spcPct val="0"/>
              </a:spcBef>
              <a:defRPr sz="1200">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4852" y="0"/>
            <a:ext cx="2973148"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t" anchorCtr="0" compatLnSpc="1">
            <a:prstTxWarp prst="textNoShape">
              <a:avLst/>
            </a:prstTxWarp>
          </a:bodyPr>
          <a:lstStyle>
            <a:lvl1pPr algn="r" defTabSz="931863">
              <a:spcBef>
                <a:spcPct val="0"/>
              </a:spcBef>
              <a:defRPr sz="1200">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p:cNvSpPr>
            <a:spLocks noGrp="1" noChangeArrowheads="1"/>
          </p:cNvSpPr>
          <p:nvPr>
            <p:ph type="body" sz="quarter" idx="3"/>
          </p:nvPr>
        </p:nvSpPr>
        <p:spPr bwMode="auto">
          <a:xfrm>
            <a:off x="914815" y="4416108"/>
            <a:ext cx="5028370" cy="41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4" name="Rectangle 6"/>
          <p:cNvSpPr>
            <a:spLocks noGrp="1" noChangeArrowheads="1"/>
          </p:cNvSpPr>
          <p:nvPr>
            <p:ph type="ftr" sz="quarter" idx="4"/>
          </p:nvPr>
        </p:nvSpPr>
        <p:spPr bwMode="auto">
          <a:xfrm>
            <a:off x="0" y="8830627"/>
            <a:ext cx="297314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b" anchorCtr="0" compatLnSpc="1">
            <a:prstTxWarp prst="textNoShape">
              <a:avLst/>
            </a:prstTxWarp>
          </a:bodyPr>
          <a:lstStyle>
            <a:lvl1pPr algn="l" defTabSz="931863">
              <a:spcBef>
                <a:spcPct val="0"/>
              </a:spcBef>
              <a:defRPr sz="1200">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4852" y="8830627"/>
            <a:ext cx="2973148"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4" tIns="46591" rIns="93184" bIns="46591" numCol="1" anchor="b" anchorCtr="0" compatLnSpc="1">
            <a:prstTxWarp prst="textNoShape">
              <a:avLst/>
            </a:prstTxWarp>
          </a:bodyPr>
          <a:lstStyle>
            <a:lvl1pPr algn="r" defTabSz="931863">
              <a:spcBef>
                <a:spcPct val="0"/>
              </a:spcBef>
              <a:defRPr sz="1200">
                <a:latin typeface="Times New Roman" pitchFamily="18" charset="0"/>
              </a:defRPr>
            </a:lvl1pPr>
          </a:lstStyle>
          <a:p>
            <a:fld id="{7346C925-87E2-4C10-81A2-5637D7CAFF64}" type="slidenum">
              <a:rPr lang="en-US"/>
              <a:pPr/>
              <a:t>‹#›</a:t>
            </a:fld>
            <a:endParaRPr lang="en-US"/>
          </a:p>
        </p:txBody>
      </p:sp>
    </p:spTree>
    <p:extLst>
      <p:ext uri="{BB962C8B-B14F-4D97-AF65-F5344CB8AC3E}">
        <p14:creationId xmlns:p14="http://schemas.microsoft.com/office/powerpoint/2010/main" val="2634546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fisheaters.com/prayers.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www.fisheaters.com/holyname.html" TargetMode="External"/><Relationship Id="rId5" Type="http://schemas.openxmlformats.org/officeDocument/2006/relationships/hyperlink" Target="http://www.fisheaters.com/rosary.html" TargetMode="External"/><Relationship Id="rId4" Type="http://schemas.openxmlformats.org/officeDocument/2006/relationships/hyperlink" Target="http://www.fisheaters.com/litanies.html"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346C925-87E2-4C10-81A2-5637D7CAFF64}" type="slidenum">
              <a:rPr lang="en-US" smtClean="0"/>
              <a:pPr/>
              <a:t>1</a:t>
            </a:fld>
            <a:endParaRPr lang="en-US"/>
          </a:p>
        </p:txBody>
      </p:sp>
    </p:spTree>
    <p:extLst>
      <p:ext uri="{BB962C8B-B14F-4D97-AF65-F5344CB8AC3E}">
        <p14:creationId xmlns:p14="http://schemas.microsoft.com/office/powerpoint/2010/main" val="398749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promise is of a New Adam and a New Eve</a:t>
            </a:r>
            <a:r>
              <a:rPr kumimoji="1" lang="en-US" sz="1200" kern="1200" baseline="0" dirty="0">
                <a:solidFill>
                  <a:schemeClr val="tx1"/>
                </a:solidFill>
                <a:effectLst/>
                <a:latin typeface="Times New Roman" pitchFamily="18" charset="0"/>
                <a:ea typeface="+mn-ea"/>
                <a:cs typeface="+mn-cs"/>
              </a:rPr>
              <a:t> bound up again with each other but this time the New Eve would be the mother of the New Adam</a:t>
            </a: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Clearly Eve had an</a:t>
            </a:r>
            <a:r>
              <a:rPr kumimoji="1" lang="en-US" sz="1200" kern="1200" baseline="0" dirty="0">
                <a:solidFill>
                  <a:schemeClr val="tx1"/>
                </a:solidFill>
                <a:effectLst/>
                <a:latin typeface="Times New Roman" pitchFamily="18" charset="0"/>
                <a:ea typeface="+mn-ea"/>
                <a:cs typeface="+mn-cs"/>
              </a:rPr>
              <a:t> essential, even though secondary role in the first Covenant—clearly this new Eve that is spoken of in the </a:t>
            </a:r>
            <a:r>
              <a:rPr kumimoji="1" lang="en-US" sz="1200" kern="1200" baseline="0" dirty="0" err="1">
                <a:solidFill>
                  <a:schemeClr val="tx1"/>
                </a:solidFill>
                <a:effectLst/>
                <a:latin typeface="Times New Roman" pitchFamily="18" charset="0"/>
                <a:ea typeface="+mn-ea"/>
                <a:cs typeface="+mn-cs"/>
              </a:rPr>
              <a:t>Protoevangelium</a:t>
            </a:r>
            <a:r>
              <a:rPr kumimoji="1" lang="en-US" sz="1200" kern="1200" baseline="0" dirty="0">
                <a:solidFill>
                  <a:schemeClr val="tx1"/>
                </a:solidFill>
                <a:effectLst/>
                <a:latin typeface="Times New Roman" pitchFamily="18" charset="0"/>
                <a:ea typeface="+mn-ea"/>
                <a:cs typeface="+mn-cs"/>
              </a:rPr>
              <a:t> would play an even greater role—recall that the types of Scripture while they are sign they are always pointing to something greater</a:t>
            </a: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a:t>
            </a:r>
            <a:r>
              <a:rPr kumimoji="1" lang="en-US" sz="1200" kern="1200" dirty="0" err="1">
                <a:solidFill>
                  <a:schemeClr val="tx1"/>
                </a:solidFill>
                <a:effectLst/>
                <a:latin typeface="Times New Roman" pitchFamily="18" charset="0"/>
                <a:ea typeface="+mn-ea"/>
                <a:cs typeface="+mn-cs"/>
              </a:rPr>
              <a:t>Coredemption</a:t>
            </a:r>
            <a:r>
              <a:rPr kumimoji="1" lang="en-US" sz="1200" kern="1200" dirty="0">
                <a:solidFill>
                  <a:schemeClr val="tx1"/>
                </a:solidFill>
                <a:effectLst/>
                <a:latin typeface="Times New Roman" pitchFamily="18" charset="0"/>
                <a:ea typeface="+mn-ea"/>
                <a:cs typeface="+mn-cs"/>
              </a:rPr>
              <a:t> of Mary is introduced in the Protoevangelium—this New Eve that crushes the head of the Serpent is so united to the Redeemer that it is she herself by the grace and power of the Son that crushes the head of the serpent</a:t>
            </a: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feminine </a:t>
            </a:r>
            <a:r>
              <a:rPr kumimoji="1" lang="en-US" sz="1200" i="1" kern="1200" dirty="0" err="1">
                <a:solidFill>
                  <a:schemeClr val="tx1"/>
                </a:solidFill>
                <a:effectLst/>
                <a:latin typeface="Times New Roman" pitchFamily="18" charset="0"/>
                <a:ea typeface="+mn-ea"/>
                <a:cs typeface="+mn-cs"/>
              </a:rPr>
              <a:t>ipsa</a:t>
            </a:r>
            <a:r>
              <a:rPr kumimoji="1" lang="en-US" sz="1200" kern="1200" dirty="0">
                <a:solidFill>
                  <a:schemeClr val="tx1"/>
                </a:solidFill>
                <a:effectLst/>
                <a:latin typeface="Times New Roman" pitchFamily="18" charset="0"/>
                <a:ea typeface="+mn-ea"/>
                <a:cs typeface="+mn-cs"/>
              </a:rPr>
              <a:t> is chosen by St Jerome and referred to 4 times in </a:t>
            </a:r>
            <a:r>
              <a:rPr kumimoji="1" lang="en-US" sz="1200" i="1" kern="1200" dirty="0">
                <a:solidFill>
                  <a:schemeClr val="tx1"/>
                </a:solidFill>
                <a:effectLst/>
                <a:latin typeface="Times New Roman" pitchFamily="18" charset="0"/>
                <a:ea typeface="+mn-ea"/>
                <a:cs typeface="+mn-cs"/>
              </a:rPr>
              <a:t>Ineffabilis Deus</a:t>
            </a:r>
            <a:endParaRPr kumimoji="1" lang="en-US" sz="1200" kern="1200" dirty="0">
              <a:solidFill>
                <a:schemeClr val="tx1"/>
              </a:solidFill>
              <a:effectLst/>
              <a:latin typeface="Times New Roman" pitchFamily="18" charset="0"/>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Properly speaking Eve prefigured Mary in the negative sense—in fact Eve was redeemed by Mary according to Irenaeus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What are some of</a:t>
            </a:r>
            <a:r>
              <a:rPr kumimoji="1" lang="en-US" sz="1200" kern="1200" baseline="0" dirty="0">
                <a:solidFill>
                  <a:schemeClr val="tx1"/>
                </a:solidFill>
                <a:effectLst/>
                <a:latin typeface="Times New Roman" pitchFamily="18" charset="0"/>
                <a:ea typeface="+mn-ea"/>
                <a:cs typeface="+mn-cs"/>
              </a:rPr>
              <a:t> the parallels?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baseline="0" dirty="0">
                <a:solidFill>
                  <a:schemeClr val="tx1"/>
                </a:solidFill>
                <a:effectLst/>
                <a:latin typeface="Times New Roman" pitchFamily="18" charset="0"/>
                <a:ea typeface="+mn-ea"/>
                <a:cs typeface="+mn-cs"/>
              </a:rPr>
              <a:t>Mother of all the living</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baseline="0" dirty="0">
                <a:solidFill>
                  <a:schemeClr val="tx1"/>
                </a:solidFill>
                <a:effectLst/>
                <a:latin typeface="Times New Roman" pitchFamily="18" charset="0"/>
                <a:ea typeface="+mn-ea"/>
                <a:cs typeface="+mn-cs"/>
              </a:rPr>
              <a:t>“Wedded” to the New Adam</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baseline="0" dirty="0">
                <a:solidFill>
                  <a:schemeClr val="tx1"/>
                </a:solidFill>
                <a:effectLst/>
                <a:latin typeface="Times New Roman" pitchFamily="18" charset="0"/>
                <a:ea typeface="+mn-ea"/>
                <a:cs typeface="+mn-cs"/>
              </a:rPr>
              <a:t>Gave the fruit of redemption to New Adam</a:t>
            </a:r>
          </a:p>
          <a:p>
            <a:pPr marL="457200" marR="0" lvl="1"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kumimoji="1" lang="en-US" sz="1200" kern="1200" baseline="0" dirty="0">
              <a:solidFill>
                <a:schemeClr val="tx1"/>
              </a:solidFill>
              <a:effectLst/>
              <a:latin typeface="Times New Roman" pitchFamily="18" charset="0"/>
              <a:ea typeface="+mn-ea"/>
              <a:cs typeface="+mn-cs"/>
            </a:endParaRP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223440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Clearly John understood her as the New Eve</a:t>
            </a:r>
          </a:p>
        </p:txBody>
      </p:sp>
    </p:spTree>
    <p:extLst>
      <p:ext uri="{BB962C8B-B14F-4D97-AF65-F5344CB8AC3E}">
        <p14:creationId xmlns:p14="http://schemas.microsoft.com/office/powerpoint/2010/main" val="3506993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This was the first connection</a:t>
            </a:r>
            <a:r>
              <a:rPr kumimoji="1" lang="en-US" sz="1200" kern="1200" baseline="0" dirty="0">
                <a:solidFill>
                  <a:schemeClr val="tx1"/>
                </a:solidFill>
                <a:effectLst/>
                <a:latin typeface="Times New Roman" pitchFamily="18" charset="0"/>
                <a:ea typeface="+mn-ea"/>
                <a:cs typeface="+mn-cs"/>
              </a:rPr>
              <a:t> that the Fathers made as well</a:t>
            </a:r>
          </a:p>
          <a:p>
            <a:pPr marL="171450" lvl="0" indent="-171450">
              <a:buFont typeface="Arial" panose="020B0604020202020204" pitchFamily="34" charset="0"/>
              <a:buChar char="•"/>
            </a:pPr>
            <a:r>
              <a:rPr kumimoji="1" lang="en-US" sz="1200" kern="1200" baseline="0" dirty="0">
                <a:solidFill>
                  <a:schemeClr val="tx1"/>
                </a:solidFill>
                <a:effectLst/>
                <a:latin typeface="Times New Roman" pitchFamily="18" charset="0"/>
                <a:ea typeface="+mn-ea"/>
                <a:cs typeface="+mn-cs"/>
              </a:rPr>
              <a:t>Irenaeus ordained by Polycarp who was a disciple of John  Apostle</a:t>
            </a:r>
            <a:endParaRPr kumimoji="1" lang="en-US"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211276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Mediation in general consists in a twofold movement—upwards towards God in prayer and downwards towards man in the distribution of God’s gifts</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St Thomas says that “there is no reason why there should not be, after Christ, other secondary mediators between God and men, who co-operate in uniting them in a ministerial and dispositive manner”—these mediators dispose men for the action of the principal mediator but always depend on His merits</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Mary’s universal mediation is always sub-ordinated to Christ’s and not </a:t>
            </a:r>
            <a:r>
              <a:rPr kumimoji="1" lang="en-US" sz="1200" kern="1200" dirty="0" err="1">
                <a:solidFill>
                  <a:schemeClr val="tx1"/>
                </a:solidFill>
                <a:effectLst/>
                <a:latin typeface="Times New Roman" pitchFamily="18" charset="0"/>
                <a:ea typeface="+mn-ea"/>
                <a:cs typeface="+mn-cs"/>
              </a:rPr>
              <a:t>co-ordinated</a:t>
            </a:r>
            <a:r>
              <a:rPr kumimoji="1" lang="en-US" sz="1200" kern="1200" dirty="0">
                <a:solidFill>
                  <a:schemeClr val="tx1"/>
                </a:solidFill>
                <a:effectLst/>
                <a:latin typeface="Times New Roman" pitchFamily="18" charset="0"/>
                <a:ea typeface="+mn-ea"/>
                <a:cs typeface="+mn-cs"/>
              </a:rPr>
              <a:t>—her mediation is not necessary only positively willed by God as a kind of radiation of the Savior’s mediation and of all radiations the most perfect</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work of redemption proceeds entirely form God as First Cause of grace, entirely from Jesus as principal and perfect mediator and entirely from Mary as subordinate mediatrix—this cooperation is not like three men carrying an equally heavy load, each carrying his part but is more like a fruit that depends entirely on the tree and entirely from the branch</a:t>
            </a:r>
            <a:endParaRPr kumimoji="1" lang="en-US" sz="11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Mary’s mediation just by intercession or does she transmit the graces as an instrumental cause (the way in which the Sacred humanity of Christ would be an instrumental cause of grace</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Mary not only obtains grace for us by her prayers but transmits them to us also by her action</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Once it is granted that angels and saints are physical secondary causes of miracles (say by saying a blessing for example) we can say that the Mother of God can do so to a greater degree</a:t>
            </a:r>
            <a:endParaRPr kumimoji="1" lang="en-US" sz="11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3504420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6</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100" kern="1200" dirty="0">
                <a:solidFill>
                  <a:schemeClr val="tx1"/>
                </a:solidFill>
                <a:effectLst/>
                <a:latin typeface="Times New Roman" pitchFamily="18" charset="0"/>
                <a:ea typeface="+mn-ea"/>
                <a:cs typeface="+mn-cs"/>
              </a:rPr>
              <a:t>If</a:t>
            </a:r>
            <a:r>
              <a:rPr kumimoji="1" lang="en-US" sz="1100" kern="1200" baseline="0" dirty="0">
                <a:solidFill>
                  <a:schemeClr val="tx1"/>
                </a:solidFill>
                <a:effectLst/>
                <a:latin typeface="Times New Roman" pitchFamily="18" charset="0"/>
                <a:ea typeface="+mn-ea"/>
                <a:cs typeface="+mn-cs"/>
              </a:rPr>
              <a:t> the Church declares a dogma for a name for Mary then she may be invoked under that name and powerful intercession follows</a:t>
            </a:r>
            <a:endParaRPr kumimoji="1" lang="en-US" sz="11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 </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kern="1200" dirty="0">
                <a:solidFill>
                  <a:schemeClr val="tx1"/>
                </a:solidFill>
                <a:effectLst/>
                <a:latin typeface="Times New Roman" pitchFamily="18" charset="0"/>
                <a:ea typeface="+mn-ea"/>
                <a:cs typeface="+mn-cs"/>
              </a:rPr>
              <a:t>Approved in 2002</a:t>
            </a:r>
          </a:p>
        </p:txBody>
      </p:sp>
    </p:spTree>
    <p:extLst>
      <p:ext uri="{BB962C8B-B14F-4D97-AF65-F5344CB8AC3E}">
        <p14:creationId xmlns:p14="http://schemas.microsoft.com/office/powerpoint/2010/main" val="52290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B2E8E4-4E53-4AB0-8654-B228D6BFA852}" type="slidenum">
              <a:rPr lang="en-US" altLang="en-US"/>
              <a:pPr/>
              <a:t>7</a:t>
            </a:fld>
            <a:endParaRPr lang="en-US" alt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altLang="en-US" dirty="0"/>
              <a:t>Latria dulia/hyperdulia</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LG 67 reminds the faithful “that practices and exercises of devotions toward Our Lady…are to be highly esteemed”</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a:t>
            </a:r>
            <a:r>
              <a:rPr kumimoji="1" lang="en-US" sz="1200" kern="1200" dirty="0" err="1">
                <a:solidFill>
                  <a:schemeClr val="tx1"/>
                </a:solidFill>
                <a:effectLst/>
                <a:latin typeface="Times New Roman" pitchFamily="18" charset="0"/>
                <a:ea typeface="+mn-ea"/>
                <a:cs typeface="+mn-cs"/>
              </a:rPr>
              <a:t>Protoevangelium</a:t>
            </a:r>
            <a:r>
              <a:rPr kumimoji="1" lang="en-US" sz="1200" kern="1200" dirty="0">
                <a:solidFill>
                  <a:schemeClr val="tx1"/>
                </a:solidFill>
                <a:effectLst/>
                <a:latin typeface="Times New Roman" pitchFamily="18" charset="0"/>
                <a:ea typeface="+mn-ea"/>
                <a:cs typeface="+mn-cs"/>
              </a:rPr>
              <a:t> contains the seeds of Marian devotion but it is Gal 4:4 which links Jesus and Mary definitively to the promise</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An attentive reading of the angelic salutation (</a:t>
            </a:r>
            <a:r>
              <a:rPr kumimoji="1" lang="en-US" sz="1200" kern="1200" dirty="0" err="1">
                <a:solidFill>
                  <a:schemeClr val="tx1"/>
                </a:solidFill>
                <a:effectLst/>
                <a:latin typeface="Times New Roman" pitchFamily="18" charset="0"/>
                <a:ea typeface="+mn-ea"/>
                <a:cs typeface="+mn-cs"/>
              </a:rPr>
              <a:t>Lk</a:t>
            </a:r>
            <a:r>
              <a:rPr kumimoji="1" lang="en-US" sz="1200" kern="1200" dirty="0">
                <a:solidFill>
                  <a:schemeClr val="tx1"/>
                </a:solidFill>
                <a:effectLst/>
                <a:latin typeface="Times New Roman" pitchFamily="18" charset="0"/>
                <a:ea typeface="+mn-ea"/>
                <a:cs typeface="+mn-cs"/>
              </a:rPr>
              <a:t> 1:28) leads one to the conclusion that Marian devotion before being practiced by me was already practiced in heaven</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St. Thomas says Mary surpassed the angels not only in grace (“Hail full of grace”) but also in familiarity with God (“the Lord is with you”)</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Marian devotion is a divine institution at the foot of the Cross and not just a counsel in the Gospel</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God wished to bring about the Incarnation by means of a birth and not a creation so that the hypostatic union creates an order with two members</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In essence there are three orders of reality which are irreducible—nature, grace and hypostatic order</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 </a:t>
            </a:r>
            <a:r>
              <a:rPr kumimoji="1" lang="en-US" sz="1200" kern="1200" dirty="0" err="1">
                <a:solidFill>
                  <a:schemeClr val="tx1"/>
                </a:solidFill>
                <a:effectLst/>
                <a:latin typeface="Times New Roman" pitchFamily="18" charset="0"/>
                <a:ea typeface="+mn-ea"/>
                <a:cs typeface="+mn-cs"/>
              </a:rPr>
              <a:t>cultus</a:t>
            </a:r>
            <a:r>
              <a:rPr kumimoji="1" lang="en-US" sz="1200" kern="1200" dirty="0">
                <a:solidFill>
                  <a:schemeClr val="tx1"/>
                </a:solidFill>
                <a:effectLst/>
                <a:latin typeface="Times New Roman" pitchFamily="18" charset="0"/>
                <a:ea typeface="+mn-ea"/>
                <a:cs typeface="+mn-cs"/>
              </a:rPr>
              <a:t> of the Virgin Mary does not merely differ in degree from the </a:t>
            </a:r>
            <a:r>
              <a:rPr kumimoji="1" lang="en-US" sz="1200" kern="1200" dirty="0" err="1">
                <a:solidFill>
                  <a:schemeClr val="tx1"/>
                </a:solidFill>
                <a:effectLst/>
                <a:latin typeface="Times New Roman" pitchFamily="18" charset="0"/>
                <a:ea typeface="+mn-ea"/>
                <a:cs typeface="+mn-cs"/>
              </a:rPr>
              <a:t>cultus</a:t>
            </a:r>
            <a:r>
              <a:rPr kumimoji="1" lang="en-US" sz="1200" kern="1200" dirty="0">
                <a:solidFill>
                  <a:schemeClr val="tx1"/>
                </a:solidFill>
                <a:effectLst/>
                <a:latin typeface="Times New Roman" pitchFamily="18" charset="0"/>
                <a:ea typeface="+mn-ea"/>
                <a:cs typeface="+mn-cs"/>
              </a:rPr>
              <a:t> of the  other saints but also in kind (hyperdulia vs dulia)</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There is a necessity of devotion to Our Lady that does not exist among the other </a:t>
            </a:r>
            <a:r>
              <a:rPr kumimoji="1" lang="en-US" sz="1200" kern="1200" dirty="0" err="1">
                <a:solidFill>
                  <a:schemeClr val="tx1"/>
                </a:solidFill>
                <a:effectLst/>
                <a:latin typeface="Times New Roman" pitchFamily="18" charset="0"/>
                <a:ea typeface="+mn-ea"/>
                <a:cs typeface="+mn-cs"/>
              </a:rPr>
              <a:t>Blesseds</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St. Louis de Montfort calls it a “hypothetical” (meaning God could have done it another way but He willed it so) necessity</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A hypothetical necessity is one whose contrary does not imply a contradiction (this is why LG 60 can say “the Blessed Virgin’s saving influence on men originates not in any inner necessity but from the divine good pleasure” but not be a contradiction to what St. Louis said)</a:t>
            </a:r>
            <a:endParaRPr kumimoji="1" lang="en-US" sz="11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altLang="en-US" dirty="0"/>
          </a:p>
        </p:txBody>
      </p:sp>
    </p:spTree>
    <p:extLst>
      <p:ext uri="{BB962C8B-B14F-4D97-AF65-F5344CB8AC3E}">
        <p14:creationId xmlns:p14="http://schemas.microsoft.com/office/powerpoint/2010/main" val="2474394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8</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kern="1200" dirty="0">
                <a:solidFill>
                  <a:schemeClr val="tx1"/>
                </a:solidFill>
                <a:effectLst/>
                <a:latin typeface="Times New Roman" pitchFamily="18" charset="0"/>
                <a:ea typeface="+mn-ea"/>
                <a:cs typeface="+mn-cs"/>
              </a:rPr>
              <a:t>In</a:t>
            </a:r>
            <a:r>
              <a:rPr kumimoji="1" lang="en-US" kern="1200" baseline="0" dirty="0">
                <a:solidFill>
                  <a:schemeClr val="tx1"/>
                </a:solidFill>
                <a:effectLst/>
                <a:latin typeface="Times New Roman" pitchFamily="18" charset="0"/>
                <a:ea typeface="+mn-ea"/>
                <a:cs typeface="+mn-cs"/>
              </a:rPr>
              <a:t> many ways the Rosary is meant to be a contemplation of the life of Jesus through Mary’s eyes—JPII called it “A Compendium of the Gospel</a:t>
            </a:r>
          </a:p>
          <a:p>
            <a:pPr marL="171450" lvl="0" indent="-171450">
              <a:buFont typeface="Arial" panose="020B0604020202020204" pitchFamily="34" charset="0"/>
              <a:buChar char="•"/>
            </a:pPr>
            <a:r>
              <a:rPr kumimoji="1" lang="en-US" kern="1200" baseline="0" dirty="0">
                <a:solidFill>
                  <a:schemeClr val="tx1"/>
                </a:solidFill>
                <a:effectLst/>
                <a:latin typeface="Times New Roman" pitchFamily="18" charset="0"/>
                <a:ea typeface="+mn-ea"/>
                <a:cs typeface="+mn-cs"/>
              </a:rPr>
              <a:t>Popes have praised the Rosary in more than 280 Papal documents</a:t>
            </a:r>
            <a:endParaRPr kumimoji="1" lang="en-US"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558391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kern="1200" dirty="0">
                <a:solidFill>
                  <a:schemeClr val="tx1"/>
                </a:solidFill>
                <a:effectLst/>
                <a:latin typeface="Times New Roman" pitchFamily="18" charset="0"/>
                <a:ea typeface="+mn-ea"/>
                <a:cs typeface="+mn-cs"/>
              </a:rPr>
              <a:t>Emphasis on School of Mary and Abundant Grace…</a:t>
            </a:r>
          </a:p>
        </p:txBody>
      </p:sp>
    </p:spTree>
    <p:extLst>
      <p:ext uri="{BB962C8B-B14F-4D97-AF65-F5344CB8AC3E}">
        <p14:creationId xmlns:p14="http://schemas.microsoft.com/office/powerpoint/2010/main" val="3537865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186799-FEF1-4240-B0C2-3C1B209386D5}" type="slidenum">
              <a:rPr lang="en-US" altLang="en-US"/>
              <a:pPr/>
              <a:t>10</a:t>
            </a:fld>
            <a:endParaRPr lang="en-US" alt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altLang="en-US" dirty="0"/>
              <a:t>Developed over time</a:t>
            </a:r>
          </a:p>
          <a:p>
            <a:pPr marL="171450" indent="-171450">
              <a:buFont typeface="Arial" panose="020B0604020202020204" pitchFamily="34" charset="0"/>
              <a:buChar char="•"/>
            </a:pPr>
            <a:r>
              <a:rPr lang="en-US" altLang="en-US" dirty="0"/>
              <a:t>Monks recited 150 Psalms-at he end of the Psalm sometimes would read Luke 1:28(greeting of angel) to remind them that the Psalms are fulfilled in Christ</a:t>
            </a:r>
          </a:p>
          <a:p>
            <a:pPr marL="171450" indent="-171450">
              <a:buFont typeface="Arial" panose="020B0604020202020204" pitchFamily="34" charset="0"/>
              <a:buChar char="•"/>
            </a:pPr>
            <a:r>
              <a:rPr lang="en-US" altLang="en-US" dirty="0"/>
              <a:t>Poor could not afford nor educated enough Poor Man’s Psalter-150 Paternosters-beads help to remember</a:t>
            </a:r>
          </a:p>
          <a:p>
            <a:pPr marL="171450" indent="-171450">
              <a:buFont typeface="Arial" panose="020B0604020202020204" pitchFamily="34" charset="0"/>
              <a:buChar char="•"/>
            </a:pPr>
            <a:r>
              <a:rPr lang="en-US" altLang="en-US" dirty="0"/>
              <a:t>1208 Dominic apparition-Dominicans key in promoting whatever the true story</a:t>
            </a:r>
          </a:p>
          <a:p>
            <a:pPr marL="171450" indent="-171450">
              <a:buFont typeface="Arial" panose="020B0604020202020204" pitchFamily="34" charset="0"/>
              <a:buChar char="•"/>
            </a:pPr>
            <a:r>
              <a:rPr lang="en-US" altLang="en-US" dirty="0"/>
              <a:t>Add Elizabeth’s greeting and the name of Jesus to the prayer and then begin saying 150 of them</a:t>
            </a:r>
          </a:p>
          <a:p>
            <a:pPr marL="171450" indent="-171450">
              <a:buFont typeface="Arial" panose="020B0604020202020204" pitchFamily="34" charset="0"/>
              <a:buChar char="•"/>
            </a:pPr>
            <a:r>
              <a:rPr lang="en-US" altLang="en-US" dirty="0"/>
              <a:t>15</a:t>
            </a:r>
            <a:r>
              <a:rPr lang="en-US" altLang="en-US" baseline="30000" dirty="0"/>
              <a:t>th</a:t>
            </a:r>
            <a:r>
              <a:rPr lang="en-US" altLang="en-US" dirty="0"/>
              <a:t> century 2</a:t>
            </a:r>
            <a:r>
              <a:rPr lang="en-US" altLang="en-US" baseline="30000" dirty="0"/>
              <a:t>nd</a:t>
            </a:r>
            <a:r>
              <a:rPr lang="en-US" altLang="en-US" dirty="0"/>
              <a:t> half of prayer is added and then the mysteries were added in the 16</a:t>
            </a:r>
            <a:r>
              <a:rPr lang="en-US" altLang="en-US" baseline="30000" dirty="0"/>
              <a:t>th</a:t>
            </a:r>
            <a:r>
              <a:rPr lang="en-US" altLang="en-US" dirty="0"/>
              <a:t> century </a:t>
            </a:r>
          </a:p>
          <a:p>
            <a:pPr marL="171450" indent="-171450">
              <a:buFont typeface="Arial" panose="020B0604020202020204" pitchFamily="34" charset="0"/>
              <a:buChar char="•"/>
            </a:pPr>
            <a:r>
              <a:rPr lang="en-US" altLang="en-US" dirty="0"/>
              <a:t>Pope St. Pius V approved officially in 1569</a:t>
            </a:r>
          </a:p>
          <a:p>
            <a:pPr marL="171450" indent="-171450">
              <a:buFont typeface="Arial" panose="020B0604020202020204" pitchFamily="34" charset="0"/>
              <a:buChar char="•"/>
            </a:pPr>
            <a:endParaRPr lang="en-US" altLang="en-US" dirty="0"/>
          </a:p>
        </p:txBody>
      </p:sp>
    </p:spTree>
    <p:extLst>
      <p:ext uri="{BB962C8B-B14F-4D97-AF65-F5344CB8AC3E}">
        <p14:creationId xmlns:p14="http://schemas.microsoft.com/office/powerpoint/2010/main" val="210476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0E715B-EE00-4EFA-95EC-BC2BA8154000}" type="slidenum">
              <a:rPr lang="en-US" altLang="en-US"/>
              <a:pPr/>
              <a:t>11</a:t>
            </a:fld>
            <a:endParaRPr lang="en-US" altLang="en-US"/>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r>
              <a:rPr lang="en-US" altLang="en-US" dirty="0"/>
              <a:t>Two ways to pray</a:t>
            </a:r>
          </a:p>
          <a:p>
            <a:r>
              <a:rPr lang="en-US" altLang="en-US" dirty="0"/>
              <a:t>Repetition-Center of prayer is the name of Jesus.</a:t>
            </a:r>
          </a:p>
          <a:p>
            <a:r>
              <a:rPr lang="en-US" altLang="en-US" dirty="0"/>
              <a:t>We repeatedly say the name of our Beloved </a:t>
            </a:r>
          </a:p>
          <a:p>
            <a:r>
              <a:rPr lang="en-US" altLang="en-US" dirty="0"/>
              <a:t>Not as a superficial mechanical exercise, but with tender love so that it becomes</a:t>
            </a:r>
          </a:p>
          <a:p>
            <a:r>
              <a:rPr lang="en-US" altLang="en-US" dirty="0"/>
              <a:t>“the heartbeat of the entire Rosary”</a:t>
            </a:r>
          </a:p>
        </p:txBody>
      </p:sp>
    </p:spTree>
    <p:extLst>
      <p:ext uri="{BB962C8B-B14F-4D97-AF65-F5344CB8AC3E}">
        <p14:creationId xmlns:p14="http://schemas.microsoft.com/office/powerpoint/2010/main" val="3663903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73BC9-C12A-4E9E-B805-69275A1C786A}" type="slidenum">
              <a:rPr lang="en-US" altLang="en-US"/>
              <a:pPr/>
              <a:t>12</a:t>
            </a:fld>
            <a:endParaRPr lang="en-US" alt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altLang="en-US"/>
              <a:t>Not only do we say the prayers I mentioned, but we are called to contemplate a different aspect of Christ’s life and works of salvation</a:t>
            </a:r>
          </a:p>
          <a:p>
            <a:r>
              <a:rPr lang="en-US" altLang="en-US"/>
              <a:t>The prayers then are the body, while the mysteries are the soul</a:t>
            </a:r>
          </a:p>
          <a:p>
            <a:r>
              <a:rPr lang="en-US" altLang="en-US"/>
              <a:t>PJP2 calls it a compendium of the entire Gospel because it presents us with images for God’s plan of redemption</a:t>
            </a:r>
          </a:p>
        </p:txBody>
      </p:sp>
    </p:spTree>
    <p:extLst>
      <p:ext uri="{BB962C8B-B14F-4D97-AF65-F5344CB8AC3E}">
        <p14:creationId xmlns:p14="http://schemas.microsoft.com/office/powerpoint/2010/main" val="1666009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kern="1200" dirty="0">
                <a:solidFill>
                  <a:schemeClr val="tx1"/>
                </a:solidFill>
                <a:effectLst/>
                <a:latin typeface="Times New Roman" pitchFamily="18" charset="0"/>
                <a:ea typeface="+mn-ea"/>
                <a:cs typeface="+mn-cs"/>
              </a:rPr>
              <a:t>Emphasis on Power</a:t>
            </a:r>
            <a:r>
              <a:rPr kumimoji="1" lang="en-US" kern="1200" baseline="0" dirty="0">
                <a:solidFill>
                  <a:schemeClr val="tx1"/>
                </a:solidFill>
                <a:effectLst/>
                <a:latin typeface="Times New Roman" pitchFamily="18" charset="0"/>
                <a:ea typeface="+mn-ea"/>
                <a:cs typeface="+mn-cs"/>
              </a:rPr>
              <a:t> of Rosary—it literally changes the world</a:t>
            </a:r>
          </a:p>
          <a:p>
            <a:pPr marL="171450" lvl="0" indent="-171450">
              <a:buFont typeface="Arial" panose="020B0604020202020204" pitchFamily="34" charset="0"/>
              <a:buChar char="•"/>
            </a:pPr>
            <a:r>
              <a:rPr kumimoji="1" lang="en-US" kern="1200" baseline="0" dirty="0">
                <a:solidFill>
                  <a:schemeClr val="tx1"/>
                </a:solidFill>
                <a:effectLst/>
                <a:latin typeface="Times New Roman" pitchFamily="18" charset="0"/>
                <a:ea typeface="+mn-ea"/>
                <a:cs typeface="+mn-cs"/>
              </a:rPr>
              <a:t>Lepanto—emphasis on timing Pius V 1569</a:t>
            </a:r>
          </a:p>
          <a:p>
            <a:pPr marL="628650" lvl="1" indent="-171450">
              <a:buFont typeface="Arial" panose="020B0604020202020204" pitchFamily="34" charset="0"/>
              <a:buChar char="•"/>
            </a:pPr>
            <a:r>
              <a:rPr kumimoji="1" lang="en-US" kern="1200" baseline="0" dirty="0">
                <a:solidFill>
                  <a:schemeClr val="tx1"/>
                </a:solidFill>
                <a:effectLst/>
                <a:latin typeface="Times New Roman" pitchFamily="18" charset="0"/>
                <a:ea typeface="+mn-ea"/>
                <a:cs typeface="+mn-cs"/>
              </a:rPr>
              <a:t>Don Juan of Austria, Cross vs Crescent Moon, how they battled, miraculous change in the wind allowed the men  rowing to come up on the deck and fight, stop march to Rome</a:t>
            </a:r>
          </a:p>
          <a:p>
            <a:pPr marL="171450" lvl="0" indent="-171450">
              <a:buFont typeface="Arial" panose="020B0604020202020204" pitchFamily="34" charset="0"/>
              <a:buChar char="•"/>
            </a:pPr>
            <a:r>
              <a:rPr kumimoji="1" lang="en-US" kern="1200" baseline="0" dirty="0">
                <a:solidFill>
                  <a:schemeClr val="tx1"/>
                </a:solidFill>
                <a:effectLst/>
                <a:latin typeface="Times New Roman" pitchFamily="18" charset="0"/>
                <a:ea typeface="+mn-ea"/>
                <a:cs typeface="+mn-cs"/>
              </a:rPr>
              <a:t>Jesuit House in Hiroshima “living the message of Fatima”—8 city blocks</a:t>
            </a:r>
          </a:p>
          <a:p>
            <a:pPr marL="628650" lvl="1" indent="-171450">
              <a:buFont typeface="Arial" panose="020B0604020202020204" pitchFamily="34" charset="0"/>
              <a:buChar char="•"/>
            </a:pPr>
            <a:r>
              <a:rPr kumimoji="1" lang="en-US" kern="1200" baseline="0" dirty="0">
                <a:solidFill>
                  <a:schemeClr val="tx1"/>
                </a:solidFill>
                <a:effectLst/>
                <a:latin typeface="Times New Roman" pitchFamily="18" charset="0"/>
                <a:ea typeface="+mn-ea"/>
                <a:cs typeface="+mn-cs"/>
              </a:rPr>
              <a:t>Franciscan House in Nagasaki behind the crest of a hill</a:t>
            </a:r>
          </a:p>
          <a:p>
            <a:pPr marL="171450" indent="-171450">
              <a:buFont typeface="Arial" panose="020B0604020202020204" pitchFamily="34" charset="0"/>
              <a:buChar char="•"/>
            </a:pPr>
            <a:r>
              <a:rPr kumimoji="1" lang="en-US" sz="1200" b="0" i="0" kern="1200" dirty="0">
                <a:solidFill>
                  <a:schemeClr val="tx1"/>
                </a:solidFill>
                <a:effectLst/>
                <a:latin typeface="Times New Roman" pitchFamily="18" charset="0"/>
                <a:ea typeface="+mn-ea"/>
                <a:cs typeface="+mn-cs"/>
              </a:rPr>
              <a:t>The tanks were trying to penetrate the crowd. The people were praying and showing their ROSARIES. That is when, according to these soldiers, the Marines who were riding on top of the tanks, the so-called Loyalists (to dictator Ferdinand Marcos); they saw up in the clouds the form of a Cross. he many sisters had tried to stop them, but they (the soldiers) told me they had already decided to obey instruction and push through. Then a beautiful lady appeared to them. I don’t know if she appeared in the sky or was standing down on the ground. So beautiful she, and her eyes were sparkling. The beautiful lady spoke to them in this way: “DEAR SOLDIERS, STOP! DO NOT PROCEED ! DO NOT HARM MY CHILDREN!” When they heard these words, the soldiers put down everything. They came down from the tanks and they joined the people. So, that was the end of the Loyalists.” (Jaime Cardinal Sin, February 25, 1986)</a:t>
            </a:r>
          </a:p>
          <a:p>
            <a:pPr marL="628650" lvl="1" indent="-171450">
              <a:buFont typeface="Arial" panose="020B0604020202020204" pitchFamily="34" charset="0"/>
              <a:buChar char="•"/>
            </a:pPr>
            <a:r>
              <a:rPr kumimoji="1" lang="en-US" sz="1200" b="0" i="0" kern="1200" dirty="0">
                <a:solidFill>
                  <a:schemeClr val="tx1"/>
                </a:solidFill>
                <a:effectLst/>
                <a:latin typeface="Times New Roman" pitchFamily="18" charset="0"/>
                <a:ea typeface="+mn-ea"/>
                <a:cs typeface="+mn-cs"/>
              </a:rPr>
              <a:t>In 1986, the family of nations watched the Filipinos in great awe as we toppled the dictator and stopped the tanks’ with bare hands’ and on our Knees’. All the ends of the earth have seen the Power of the Rosary, the Power of prayer, the Power of GOD. The two revolutions teach us that if we, the people of God, turn to the Lord, pray and do penance, He will hear our prayers and restore dignity and heal our land. More Powerful than funds are Prayers. More effective than strategic planning are ‘fasting’ and sacrifices.’ Mightier than military force is the mighty Power of a vigilant people. Indeed when we give our best to the Lord, and leave the rest to His Providence, the Lord always responds.” (Jaime Cardinal sin, January 24,2001)</a:t>
            </a:r>
          </a:p>
          <a:p>
            <a:pPr marL="171450" lvl="0" indent="-171450">
              <a:buFont typeface="Arial" panose="020B0604020202020204" pitchFamily="34" charset="0"/>
              <a:buChar char="•"/>
            </a:pPr>
            <a:r>
              <a:rPr kumimoji="1" lang="en-US" sz="1200" b="0" i="0" kern="1200" dirty="0">
                <a:solidFill>
                  <a:schemeClr val="tx1"/>
                </a:solidFill>
                <a:effectLst/>
                <a:latin typeface="Times New Roman" pitchFamily="18" charset="0"/>
                <a:ea typeface="+mn-ea"/>
                <a:cs typeface="+mn-cs"/>
              </a:rPr>
              <a:t>BBL—avowed</a:t>
            </a:r>
            <a:r>
              <a:rPr kumimoji="1" lang="en-US" sz="1200" b="0" i="0" kern="1200" baseline="0" dirty="0">
                <a:solidFill>
                  <a:schemeClr val="tx1"/>
                </a:solidFill>
                <a:effectLst/>
                <a:latin typeface="Times New Roman" pitchFamily="18" charset="0"/>
                <a:ea typeface="+mn-ea"/>
                <a:cs typeface="+mn-cs"/>
              </a:rPr>
              <a:t> Satanist</a:t>
            </a:r>
          </a:p>
          <a:p>
            <a:pPr marL="628650" lvl="1" indent="-171450">
              <a:buFont typeface="Arial" panose="020B0604020202020204" pitchFamily="34" charset="0"/>
              <a:buChar char="•"/>
            </a:pPr>
            <a:r>
              <a:rPr kumimoji="1" lang="en-US" sz="1200" b="0" i="0" kern="1200" dirty="0">
                <a:solidFill>
                  <a:schemeClr val="tx1"/>
                </a:solidFill>
                <a:effectLst/>
                <a:latin typeface="Times New Roman" pitchFamily="18" charset="0"/>
                <a:ea typeface="+mn-ea"/>
                <a:cs typeface="+mn-cs"/>
              </a:rPr>
              <a:t> "As I pondered over my condition, I experienced a deep sense of despair and almost committed suicide. Then I heard an echo in my ear of the voice of Friar Alberto repeating the words of the Blessed Virgin Mary: 'If you seek salvation, promulgate the rosary. This is Mary's own promise.' These words illumined my soul. I went on my knees. 'If it is true. I will not leave this valley until I have propagated your rosary.'"</a:t>
            </a:r>
          </a:p>
          <a:p>
            <a:pPr marL="171450" lvl="0" indent="-171450">
              <a:buFont typeface="Arial" panose="020B0604020202020204" pitchFamily="34" charset="0"/>
              <a:buChar char="•"/>
            </a:pPr>
            <a:endParaRPr kumimoji="1" lang="en-US" kern="1200" baseline="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endParaRPr kumimoji="1" lang="en-US" kern="1200" baseline="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endParaRPr kumimoji="1" lang="en-US"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1156732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628650" lvl="1" indent="-171450">
              <a:buFont typeface="Arial" panose="020B0604020202020204" pitchFamily="34" charset="0"/>
              <a:buChar char="•"/>
            </a:pPr>
            <a:endParaRPr kumimoji="1" lang="en-US"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2408566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kumimoji="1" lang="en-US" sz="1200" kern="1200" dirty="0">
                <a:solidFill>
                  <a:schemeClr val="tx1"/>
                </a:solidFill>
                <a:latin typeface="Times New Roman" pitchFamily="18" charset="0"/>
                <a:ea typeface="+mn-ea"/>
                <a:cs typeface="+mn-cs"/>
              </a:rPr>
              <a:t>The Brown Scapular is a reminder of the saving grace of Christ and like all </a:t>
            </a:r>
            <a:r>
              <a:rPr kumimoji="1" lang="en-US" sz="1200" kern="1200" dirty="0" err="1">
                <a:solidFill>
                  <a:schemeClr val="tx1"/>
                </a:solidFill>
                <a:latin typeface="Times New Roman" pitchFamily="18" charset="0"/>
                <a:ea typeface="+mn-ea"/>
                <a:cs typeface="+mn-cs"/>
              </a:rPr>
              <a:t>sacramentals</a:t>
            </a:r>
            <a:r>
              <a:rPr kumimoji="1" lang="en-US" sz="1200" kern="1200" dirty="0">
                <a:solidFill>
                  <a:schemeClr val="tx1"/>
                </a:solidFill>
                <a:latin typeface="Times New Roman" pitchFamily="18" charset="0"/>
                <a:ea typeface="+mn-ea"/>
                <a:cs typeface="+mn-cs"/>
              </a:rPr>
              <a:t> it does not mediate the saving grace to us but prepares us and disposes us—the actual grace of final perseverance is won for us on the Cross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It is because in establishing (or blessing) a sacramental, the Church acts as an underwriter by attaching the prayer of the entire Church to that of the individual.  The prayer of a righteous man is powerful indeed (James 5:16), but the prayer of a righteous man joined to the prayer of Christ’s Mystical Body carries with it divine assurance to be heard (c.f. Mt 18:19). </a:t>
            </a:r>
          </a:p>
          <a:p>
            <a:pPr marL="171450" lvl="0" indent="-171450">
              <a:buFont typeface="Arial" panose="020B0604020202020204" pitchFamily="34" charset="0"/>
              <a:buChar char="•"/>
            </a:pPr>
            <a:endParaRPr kumimoji="1" lang="en-US"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807416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16</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JPII reminds us that the Scapular is a “habit” and thus devotion cannot be limited to just prayers and tribute but must be a “habit. That is a personal orientation of one own Christian conduct woven of prayer and interior life, through frequent reception of the Sacraments and the concrete practice of the spiritual and corporal works of mercy.  In this way the scapular becomes a sign of the “covenant” and reciprocal communion between Mary and the Faithful.”</a:t>
            </a:r>
          </a:p>
          <a:p>
            <a:pPr marL="171450" indent="-171450">
              <a:buFont typeface="Arial" panose="020B0604020202020204" pitchFamily="34" charset="0"/>
              <a:buChar char="•"/>
            </a:pPr>
            <a:r>
              <a:rPr kumimoji="1" lang="en-US" sz="1200" b="0" i="0" u="none" strike="noStrike" kern="1200" baseline="0" dirty="0">
                <a:solidFill>
                  <a:schemeClr val="tx1"/>
                </a:solidFill>
                <a:latin typeface="Times New Roman" pitchFamily="18" charset="0"/>
                <a:ea typeface="+mn-ea"/>
                <a:cs typeface="+mn-cs"/>
              </a:rPr>
              <a:t>it takes the form of two long, undecorated panels of brown cloth joined at the shoulders and falling, one to the front and one to the back. For the laity it takes the</a:t>
            </a:r>
          </a:p>
          <a:p>
            <a:pPr marL="171450" indent="-171450">
              <a:buFont typeface="Arial" panose="020B0604020202020204" pitchFamily="34" charset="0"/>
              <a:buChar char="•"/>
            </a:pPr>
            <a:r>
              <a:rPr kumimoji="1" lang="en-US" sz="1200" b="0" i="0" u="none" strike="noStrike" kern="1200" baseline="0" dirty="0">
                <a:solidFill>
                  <a:schemeClr val="tx1"/>
                </a:solidFill>
                <a:latin typeface="Times New Roman" pitchFamily="18" charset="0"/>
                <a:ea typeface="+mn-ea"/>
                <a:cs typeface="+mn-cs"/>
              </a:rPr>
              <a:t>form of a two smaller pieces of brown or dark cloth, preferably plain, joined over the shoulder by ribbons, and falling, one to the back, the other to the front.</a:t>
            </a:r>
            <a:endParaRPr kumimoji="1"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endParaRPr kumimoji="1" lang="en-US"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2584594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17</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sz="1200" dirty="0"/>
              <a:t>A person who wears the scapular and practices the spirituality of the Carmelite Order has an affiliation, loose as it may be, to the Carmelite family and so shares in the graces traditionally associated with the Brown Scapular of Our Lady of Mount Carmel. However, simply to wear the scapular without accepting the responsibilities attached to it would be to reduce this precious sacramental to the status of a charm or good-luck piece.</a:t>
            </a:r>
          </a:p>
          <a:p>
            <a:pPr marL="171450" indent="-171450">
              <a:buFont typeface="Arial" panose="020B0604020202020204" pitchFamily="34" charset="0"/>
              <a:buChar char="•"/>
            </a:pPr>
            <a:r>
              <a:rPr lang="en-US" dirty="0"/>
              <a:t>The devils revealed to Francis of </a:t>
            </a:r>
            <a:r>
              <a:rPr lang="en-US" dirty="0" err="1"/>
              <a:t>Yepes</a:t>
            </a:r>
            <a:r>
              <a:rPr lang="en-US" dirty="0"/>
              <a:t>, the brother of St. John of the Cross that three things especially tormented them. The first is the NAME OF JESUS; the second, the NAME OF MARY; and third, THE BROWN SCAPULAR OF OUR LADY OF MOUNT CARMEL. "Take off that habit," they cried to him, "which snatches too many souls from us. </a:t>
            </a:r>
            <a:r>
              <a:rPr lang="en-US" b="1" dirty="0"/>
              <a:t>All those clothed in it die piously and escape us.“</a:t>
            </a:r>
          </a:p>
          <a:p>
            <a:pPr marL="171450" indent="-171450">
              <a:buFont typeface="Arial" panose="020B0604020202020204" pitchFamily="34" charset="0"/>
              <a:buChar char="•"/>
            </a:pPr>
            <a:r>
              <a:rPr lang="en-US" dirty="0"/>
              <a:t>The </a:t>
            </a:r>
            <a:r>
              <a:rPr lang="en-US" dirty="0" err="1"/>
              <a:t>Sabbatine</a:t>
            </a:r>
            <a:r>
              <a:rPr lang="en-US" dirty="0"/>
              <a:t> Privilege is based on the Papal Bull issued on March 3, 1322 by Pope John XXII. This Privilege was approved and confirmed by many popes including St. Pius V. It essentially says that those who wear the Scapular and fulfill two other conditions can obtain early liberation from Purgatory, through the special intercession of the Virgin Mary, on the day consecrated to her, Saturday. </a:t>
            </a:r>
            <a:endParaRPr lang="en-US" sz="1200" dirty="0"/>
          </a:p>
        </p:txBody>
      </p:sp>
    </p:spTree>
    <p:extLst>
      <p:ext uri="{BB962C8B-B14F-4D97-AF65-F5344CB8AC3E}">
        <p14:creationId xmlns:p14="http://schemas.microsoft.com/office/powerpoint/2010/main" val="3047346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b="0" dirty="0">
                <a:effectLst/>
              </a:rPr>
              <a:t>Our Lady visits Sr. Lucia in </a:t>
            </a:r>
            <a:r>
              <a:rPr lang="en-US" b="0" dirty="0" err="1">
                <a:effectLst/>
              </a:rPr>
              <a:t>Ponteverda</a:t>
            </a:r>
            <a:r>
              <a:rPr lang="en-US" b="0" dirty="0">
                <a:effectLst/>
              </a:rPr>
              <a:t> Spain because she promised to explain the Communion of Reparation of the July 13</a:t>
            </a:r>
            <a:r>
              <a:rPr lang="en-US" b="0" baseline="30000" dirty="0">
                <a:effectLst/>
              </a:rPr>
              <a:t>th</a:t>
            </a:r>
            <a:r>
              <a:rPr lang="en-US" b="0" dirty="0">
                <a:effectLst/>
              </a:rPr>
              <a:t> apparition</a:t>
            </a:r>
            <a:r>
              <a:rPr lang="en-US" b="0" baseline="0" dirty="0">
                <a:effectLst/>
              </a:rPr>
              <a:t> to her</a:t>
            </a:r>
            <a:endParaRPr lang="en-US" b="0" dirty="0">
              <a:effectLst/>
            </a:endParaRPr>
          </a:p>
          <a:p>
            <a:pPr marL="171450" indent="-171450">
              <a:buFont typeface="Arial" pitchFamily="34" charset="0"/>
              <a:buChar char="•"/>
            </a:pPr>
            <a:r>
              <a:rPr lang="en-US" b="0" dirty="0">
                <a:effectLst/>
              </a:rPr>
              <a:t>Story of Jesus checking in with Sr. Lucia appearing as a little child that would not pray the Hail Mary so she tells Him to go to the Church and ask the Heavenly Mother for the Child Jesus—he returns and she asks Him</a:t>
            </a:r>
            <a:r>
              <a:rPr lang="en-US" b="0" baseline="0" dirty="0">
                <a:effectLst/>
              </a:rPr>
              <a:t> if he did it to which He replied “And have you spread through the world what the heavenly Mother requested of you?”</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a:effectLst/>
              </a:rPr>
              <a:t>Our Blessed Lord answered that question when He appeared to Sr. Lucia May 29, 1930. He explained that it was because of five kinds of offenses and blasphemies against the Immaculate Heart of Mary, namely: </a:t>
            </a:r>
            <a:r>
              <a:rPr lang="en-US" b="1" dirty="0">
                <a:effectLst/>
              </a:rPr>
              <a:t>blasphemies against her Immaculate Conception, against her perpetual virginity, against the divine and spiritual maternity of Mary, blasphemies involving the rejection and dishonoring of her images, and the neglect of implanting in the hearts of children a knowledge and love of this Immaculate Mother.</a:t>
            </a:r>
          </a:p>
          <a:p>
            <a:pPr marL="171450" indent="-171450">
              <a:buFont typeface="Arial" pitchFamily="34" charset="0"/>
              <a:buChar char="•"/>
            </a:pPr>
            <a:r>
              <a:rPr lang="en-US" b="0" dirty="0">
                <a:effectLst/>
              </a:rPr>
              <a:t>Mary asked Jesus for this to forgive those who “had the misfortune of offending her”</a:t>
            </a:r>
          </a:p>
        </p:txBody>
      </p:sp>
      <p:sp>
        <p:nvSpPr>
          <p:cNvPr id="4" name="Slide Number Placeholder 3"/>
          <p:cNvSpPr>
            <a:spLocks noGrp="1"/>
          </p:cNvSpPr>
          <p:nvPr>
            <p:ph type="sldNum" sz="quarter" idx="10"/>
          </p:nvPr>
        </p:nvSpPr>
        <p:spPr/>
        <p:txBody>
          <a:bodyPr/>
          <a:lstStyle/>
          <a:p>
            <a:fld id="{776871B4-2989-6A49-8C3A-A281ED7AE84E}" type="slidenum">
              <a:rPr lang="en-US" smtClean="0"/>
              <a:pPr/>
              <a:t>18</a:t>
            </a:fld>
            <a:endParaRPr lang="en-US"/>
          </a:p>
        </p:txBody>
      </p:sp>
    </p:spTree>
    <p:extLst>
      <p:ext uri="{BB962C8B-B14F-4D97-AF65-F5344CB8AC3E}">
        <p14:creationId xmlns:p14="http://schemas.microsoft.com/office/powerpoint/2010/main" val="2752435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19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sz="1200" dirty="0"/>
              <a:t>Belief in all that we have said has practical consequences—namely devotion to Mary</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Like other virtues true devotion grows in us by degree—(1)praying devoutly to Mary from time to time like saying the Angelus (2) more perfect sentiments of veneration, confidence and love which often manifests itself in a daily recitation of the Rosary (3) the soul gives of itself completely so as to belong to Jesus through Mary</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613762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20</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sz="1200" dirty="0"/>
              <a:t>Note the word entrusts and how this sets up a special kind of relationship that is entirely personal.  Like all personal relationships it requires a response—”namely taking her into his own home”</a:t>
            </a:r>
          </a:p>
          <a:p>
            <a:pPr marL="171450" indent="-171450">
              <a:buFont typeface="Arial" panose="020B0604020202020204" pitchFamily="34" charset="0"/>
              <a:buChar char="•"/>
            </a:pPr>
            <a:r>
              <a:rPr lang="en-US" sz="1200" dirty="0"/>
              <a:t>It is a divine institution</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While it is true that no one consecrates himself and it is God who consecrates the common usage in the Church is that it means making a sacred commitment—but this remains an obstacle along with the fact that it is baptismal and how one can consecrate someone else</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Even if it is only God who can consecrate, it is an act of love and therefore like all acts of love requires a certain reciprocity—to say we are consecrating ourselves is to say that we are entering into this partnership is a solemn way</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One can consecrate others insofar as they have authority over them</a:t>
            </a:r>
            <a:endParaRPr kumimoji="1" lang="en-US" sz="11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No one can confer a formal consecration against the will of another but he may confer a votive consecration which is in essence a prayer of intercession that expresses the desire of God that all men be saved</a:t>
            </a:r>
            <a:endParaRPr kumimoji="1" lang="en-US" sz="11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1950254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21</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Mary’s role in our consecration is based upon the fact that she is the most perfectly consecrated creature, sharing the greatest intimacy of love with God—therefore she is (1) the prototype of consecration and the perfect example of what one consecrated to God looks like (2) according to her vocation as Mother she continues to aid, assist and protect us and because of her perfect communion with God she is the most effective intercessor</a:t>
            </a:r>
            <a:endParaRPr kumimoji="1" lang="en-US" sz="11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Because she gives all that she has to God He, in turn, not being outdone in generosity, shares His power with her</a:t>
            </a:r>
          </a:p>
          <a:p>
            <a:pPr marL="171450" lvl="0" indent="-171450">
              <a:buFont typeface="Arial" panose="020B0604020202020204" pitchFamily="34" charset="0"/>
              <a:buChar char="•"/>
            </a:pPr>
            <a:r>
              <a:rPr kumimoji="1" lang="en-US" sz="1200" kern="1200" dirty="0">
                <a:solidFill>
                  <a:schemeClr val="tx1"/>
                </a:solidFill>
                <a:effectLst/>
                <a:latin typeface="Times New Roman" pitchFamily="18" charset="0"/>
                <a:ea typeface="+mn-ea"/>
                <a:cs typeface="+mn-cs"/>
              </a:rPr>
              <a:t>We give everything to her including our exterior goods so that we may make proper use of them, our bodies and our senses that they may remain pure, our spiritual possessions (virtues and merits)</a:t>
            </a:r>
          </a:p>
          <a:p>
            <a:pPr marL="171450" lvl="0" indent="-171450">
              <a:buFont typeface="Arial" panose="020B0604020202020204" pitchFamily="34" charset="0"/>
              <a:buChar char="•"/>
            </a:pPr>
            <a:endParaRPr kumimoji="1" lang="en-US" sz="1200" kern="1200" dirty="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endParaRPr kumimoji="1" lang="en-US" sz="11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223129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22</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sz="1200" dirty="0"/>
              <a:t>By Baptism we become another</a:t>
            </a:r>
            <a:r>
              <a:rPr lang="en-US" sz="1200" baseline="0" dirty="0"/>
              <a:t>  Beloved Disciple and are committed to Mary by divine institution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To say we are consecrated to Mary when truly we can only be consecrated to God is meant only by way of analogy (a likeness</a:t>
            </a:r>
            <a:r>
              <a:rPr kumimoji="1" lang="en-US" sz="1200" kern="1200" baseline="0" dirty="0">
                <a:solidFill>
                  <a:schemeClr val="tx1"/>
                </a:solidFill>
                <a:effectLst/>
                <a:latin typeface="Times New Roman" pitchFamily="18" charset="0"/>
                <a:ea typeface="+mn-ea"/>
                <a:cs typeface="+mn-cs"/>
              </a:rPr>
              <a:t> in difference)</a:t>
            </a:r>
            <a:r>
              <a:rPr kumimoji="1" lang="en-US" sz="1200" kern="1200" dirty="0">
                <a:solidFill>
                  <a:schemeClr val="tx1"/>
                </a:solidFill>
                <a:effectLst/>
                <a:latin typeface="Times New Roman" pitchFamily="18" charset="0"/>
                <a:ea typeface="+mn-ea"/>
                <a:cs typeface="+mn-cs"/>
              </a:rPr>
              <a:t>—what is common to the two </a:t>
            </a:r>
            <a:r>
              <a:rPr kumimoji="1" lang="en-US" sz="1200" kern="1200" dirty="0" err="1">
                <a:solidFill>
                  <a:schemeClr val="tx1"/>
                </a:solidFill>
                <a:effectLst/>
                <a:latin typeface="Times New Roman" pitchFamily="18" charset="0"/>
                <a:ea typeface="+mn-ea"/>
                <a:cs typeface="+mn-cs"/>
              </a:rPr>
              <a:t>analogates</a:t>
            </a:r>
            <a:r>
              <a:rPr kumimoji="1" lang="en-US" sz="1200" kern="1200" dirty="0">
                <a:solidFill>
                  <a:schemeClr val="tx1"/>
                </a:solidFill>
                <a:effectLst/>
                <a:latin typeface="Times New Roman" pitchFamily="18" charset="0"/>
                <a:ea typeface="+mn-ea"/>
                <a:cs typeface="+mn-cs"/>
              </a:rPr>
              <a:t> is a recognition that we are dependent upon them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“We give ourselves to Mary because Jesus chose her as the perfect means to unite himself to us and unite us to him.”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3981758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effectLst/>
                <a:latin typeface="Times New Roman" pitchFamily="18" charset="0"/>
                <a:ea typeface="+mn-ea"/>
                <a:cs typeface="+mn-cs"/>
              </a:rPr>
              <a:t>The act of consecration consists in promising to Mary to have constant filial recourse to her and to live in habitual dependence upon her</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1449443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1849950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4243495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26</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Now begins the 33-day period of exercises. St. Louis-Marie breaks these days into sections of days, each section having its own prayers, and each particular day having its own brief readings with which to fill the mind for that day (the readings come from Sacred Scripture, "The Imitation of Christ," and "True Devotion to the Blessed Virgin Mary"). Don't just read the readings, internalize them; don't let your lips just mouth the prayers, truly pray them.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1" lang="en-US" sz="1200" kern="1200" dirty="0">
                <a:solidFill>
                  <a:schemeClr val="tx1"/>
                </a:solidFill>
                <a:latin typeface="Times New Roman" pitchFamily="18" charset="0"/>
                <a:ea typeface="+mn-ea"/>
                <a:cs typeface="+mn-cs"/>
              </a:rPr>
              <a:t>For those 12 days, we </a:t>
            </a:r>
            <a:r>
              <a:rPr kumimoji="1" lang="en-US" sz="1200" kern="1200" dirty="0">
                <a:solidFill>
                  <a:schemeClr val="tx1"/>
                </a:solidFill>
                <a:latin typeface="Times New Roman" pitchFamily="18" charset="0"/>
                <a:ea typeface="+mn-ea"/>
                <a:cs typeface="+mn-cs"/>
                <a:hlinkClick r:id="rId3"/>
              </a:rPr>
              <a:t>pray</a:t>
            </a:r>
            <a:r>
              <a:rPr kumimoji="1" lang="en-US" sz="1200" kern="1200" dirty="0">
                <a:solidFill>
                  <a:schemeClr val="tx1"/>
                </a:solidFill>
                <a:latin typeface="Times New Roman" pitchFamily="18" charset="0"/>
                <a:ea typeface="+mn-ea"/>
                <a:cs typeface="+mn-cs"/>
              </a:rPr>
              <a:t> the </a:t>
            </a:r>
            <a:r>
              <a:rPr kumimoji="1" lang="en-US" sz="1200" kern="1200" dirty="0" err="1">
                <a:solidFill>
                  <a:schemeClr val="tx1"/>
                </a:solidFill>
                <a:latin typeface="Times New Roman" pitchFamily="18" charset="0"/>
                <a:ea typeface="+mn-ea"/>
                <a:cs typeface="+mn-cs"/>
              </a:rPr>
              <a:t>Veni</a:t>
            </a:r>
            <a:r>
              <a:rPr kumimoji="1" lang="en-US" sz="1200" kern="1200" dirty="0">
                <a:solidFill>
                  <a:schemeClr val="tx1"/>
                </a:solidFill>
                <a:latin typeface="Times New Roman" pitchFamily="18" charset="0"/>
                <a:ea typeface="+mn-ea"/>
                <a:cs typeface="+mn-cs"/>
              </a:rPr>
              <a:t> Creator, the Ave Maris Stella, the </a:t>
            </a:r>
            <a:r>
              <a:rPr kumimoji="1" lang="en-US" sz="1200" kern="1200" dirty="0" err="1">
                <a:solidFill>
                  <a:schemeClr val="tx1"/>
                </a:solidFill>
                <a:latin typeface="Times New Roman" pitchFamily="18" charset="0"/>
                <a:ea typeface="+mn-ea"/>
                <a:cs typeface="+mn-cs"/>
              </a:rPr>
              <a:t>Magnificat</a:t>
            </a:r>
            <a:r>
              <a:rPr kumimoji="1" lang="en-US" sz="1200" kern="1200" dirty="0">
                <a:solidFill>
                  <a:schemeClr val="tx1"/>
                </a:solidFill>
                <a:latin typeface="Times New Roman" pitchFamily="18" charset="0"/>
                <a:ea typeface="+mn-ea"/>
                <a:cs typeface="+mn-cs"/>
              </a:rPr>
              <a:t>, and the Glory Be. Then follow 3 weeks, each week having a specific focus. </a:t>
            </a:r>
            <a:br>
              <a:rPr kumimoji="1" lang="en-US" sz="1200" kern="1200" dirty="0">
                <a:solidFill>
                  <a:schemeClr val="tx1"/>
                </a:solidFill>
                <a:latin typeface="Times New Roman" pitchFamily="18" charset="0"/>
                <a:ea typeface="+mn-ea"/>
                <a:cs typeface="+mn-cs"/>
              </a:rPr>
            </a:br>
            <a:br>
              <a:rPr kumimoji="1" lang="en-US" sz="1200" kern="1200" dirty="0">
                <a:solidFill>
                  <a:schemeClr val="tx1"/>
                </a:solidFill>
                <a:latin typeface="Times New Roman" pitchFamily="18" charset="0"/>
                <a:ea typeface="+mn-ea"/>
                <a:cs typeface="+mn-cs"/>
              </a:rPr>
            </a:br>
            <a:r>
              <a:rPr lang="en-US" sz="1200" dirty="0"/>
              <a:t>Week 1 ; humility is the key, and the prayers the </a:t>
            </a:r>
            <a:r>
              <a:rPr lang="en-US" sz="1200" dirty="0">
                <a:hlinkClick r:id="rId4"/>
              </a:rPr>
              <a:t>Litany</a:t>
            </a:r>
            <a:r>
              <a:rPr lang="en-US" sz="1200" dirty="0"/>
              <a:t> of the Holy Ghost, the Litany of Loreto, and the Ave Maris Stella help us.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2</a:t>
            </a:r>
            <a:r>
              <a:rPr lang="en-US" sz="1200" baseline="30000" dirty="0"/>
              <a:t>nd</a:t>
            </a:r>
            <a:r>
              <a:rPr lang="en-US" sz="1200" dirty="0"/>
              <a:t> Week--we pray the Litany of the Holy Ghost, the Litany of Loreto, the Ave Maris </a:t>
            </a:r>
            <a:r>
              <a:rPr lang="en-US" sz="1200" dirty="0" err="1"/>
              <a:t>Stellis</a:t>
            </a:r>
            <a:r>
              <a:rPr lang="en-US" sz="1200" dirty="0"/>
              <a:t>, the prayer to Mary by St. Louis-Marie, and 5 decades of the </a:t>
            </a:r>
            <a:r>
              <a:rPr lang="en-US" sz="1200" dirty="0">
                <a:hlinkClick r:id="rId5"/>
              </a:rPr>
              <a:t>Holy Rosary</a:t>
            </a:r>
            <a:r>
              <a:rPr lang="en-US" sz="1200" dirty="0"/>
              <a:t> each day for assistance.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and the Litany of the Holy Ghost, the Ave Maris Stella, and the Litany of the </a:t>
            </a:r>
            <a:r>
              <a:rPr lang="en-US" sz="1200" dirty="0">
                <a:hlinkClick r:id="rId6"/>
              </a:rPr>
              <a:t>Holy Name</a:t>
            </a:r>
            <a:r>
              <a:rPr lang="en-US" sz="1200" dirty="0"/>
              <a:t> of Jesus, Montfort's prayer to Jesus, and the prayer O Jesus Living in Mary.</a:t>
            </a:r>
            <a:br>
              <a:rPr lang="en-US" sz="1200" dirty="0"/>
            </a:br>
            <a:br>
              <a:rPr lang="en-US" sz="1200" dirty="0"/>
            </a:br>
            <a:br>
              <a:rPr lang="en-US" sz="1200" dirty="0"/>
            </a:br>
            <a:br>
              <a:rPr lang="en-US" sz="1200" dirty="0"/>
            </a:br>
            <a:br>
              <a:rPr lang="en-US" sz="1200" dirty="0"/>
            </a:br>
            <a:endParaRPr lang="en-US" sz="1200" dirty="0"/>
          </a:p>
        </p:txBody>
      </p:sp>
    </p:spTree>
    <p:extLst>
      <p:ext uri="{BB962C8B-B14F-4D97-AF65-F5344CB8AC3E}">
        <p14:creationId xmlns:p14="http://schemas.microsoft.com/office/powerpoint/2010/main" val="2066247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27</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dirty="0">
                <a:latin typeface="Arial" panose="020B0604020202020204" pitchFamily="34" charset="0"/>
                <a:cs typeface="Arial" panose="020B0604020202020204" pitchFamily="34" charset="0"/>
              </a:rPr>
              <a:t>Try to receive Communion per the method described in the Supplement of the book, "True Devotion to the Blessed Virgin Mary" above.</a:t>
            </a:r>
            <a:br>
              <a:rPr lang="en-US" sz="1200" b="1" dirty="0">
                <a:latin typeface="Arial" panose="020B0604020202020204" pitchFamily="34" charset="0"/>
                <a:cs typeface="Arial" panose="020B0604020202020204" pitchFamily="34" charset="0"/>
              </a:rPr>
            </a:br>
            <a:r>
              <a:rPr lang="en-US" sz="1200" dirty="0"/>
              <a:t>.</a:t>
            </a:r>
            <a:br>
              <a:rPr lang="en-US" sz="1200" dirty="0"/>
            </a:br>
            <a:br>
              <a:rPr lang="en-US" sz="1200" dirty="0"/>
            </a:br>
            <a:br>
              <a:rPr lang="en-US" sz="1200" dirty="0"/>
            </a:br>
            <a:br>
              <a:rPr lang="en-US" sz="1200" dirty="0"/>
            </a:br>
            <a:br>
              <a:rPr lang="en-US" sz="1200" dirty="0"/>
            </a:br>
            <a:endParaRPr lang="en-US" sz="1200" dirty="0"/>
          </a:p>
        </p:txBody>
      </p:sp>
    </p:spTree>
    <p:extLst>
      <p:ext uri="{BB962C8B-B14F-4D97-AF65-F5344CB8AC3E}">
        <p14:creationId xmlns:p14="http://schemas.microsoft.com/office/powerpoint/2010/main" val="117532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28</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1" lang="en-US" sz="1200" kern="1200" dirty="0">
              <a:solidFill>
                <a:schemeClr val="tx1"/>
              </a:solidFill>
              <a:effectLst/>
              <a:latin typeface="Times New Roman" pitchFamily="18" charset="0"/>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rPr>
              <a:t>(e.g., through meditation; spiritual reading; focusing on Feasts centering around the Incarnation, such as the Annunciation and the Nativity, etc.) </a:t>
            </a:r>
          </a:p>
          <a:p>
            <a:pPr marL="171450" indent="-171450">
              <a:buFont typeface="Arial" panose="020B0604020202020204" pitchFamily="34" charset="0"/>
              <a:buChar char="•"/>
            </a:pPr>
            <a:endParaRPr lang="en-US" sz="1200" dirty="0"/>
          </a:p>
        </p:txBody>
      </p:sp>
    </p:spTree>
    <p:extLst>
      <p:ext uri="{BB962C8B-B14F-4D97-AF65-F5344CB8AC3E}">
        <p14:creationId xmlns:p14="http://schemas.microsoft.com/office/powerpoint/2010/main" val="1955421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FE431-E97E-40E9-ACA1-DD7A95D78595}" type="slidenum">
              <a:rPr lang="en-US"/>
              <a:pPr/>
              <a:t>29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96016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1752600" y="990600"/>
            <a:ext cx="6400800" cy="2514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cmpd="tri">
                <a:solidFill>
                  <a:schemeClr val="folHlink"/>
                </a:solidFill>
                <a:miter lim="800000"/>
                <a:headEnd/>
                <a:tailEnd/>
              </a14:hiddenLine>
            </a:ext>
          </a:extLst>
        </p:spPr>
        <p:txBody>
          <a:bodyPr/>
          <a:lstStyle>
            <a:lvl1pPr algn="ctr">
              <a:defRPr/>
            </a:lvl1pPr>
          </a:lstStyle>
          <a:p>
            <a:pPr lvl="0"/>
            <a:r>
              <a:rPr lang="en-US" noProof="0"/>
              <a:t>Click to edit Master title style</a:t>
            </a:r>
          </a:p>
        </p:txBody>
      </p:sp>
      <p:sp>
        <p:nvSpPr>
          <p:cNvPr id="69635" name="Rectangle 3"/>
          <p:cNvSpPr>
            <a:spLocks noGrp="1" noChangeArrowheads="1"/>
          </p:cNvSpPr>
          <p:nvPr>
            <p:ph type="subTitle" idx="1"/>
          </p:nvPr>
        </p:nvSpPr>
        <p:spPr>
          <a:xfrm>
            <a:off x="1752600" y="3886200"/>
            <a:ext cx="6400800" cy="1752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folHlink"/>
                </a:solidFill>
                <a:miter lim="800000"/>
                <a:headEnd/>
                <a:tailEnd/>
              </a14:hiddenLine>
            </a:ext>
          </a:extLst>
        </p:spPr>
        <p:txBody>
          <a:bodyPr/>
          <a:lstStyle>
            <a:lvl1pPr marL="0" indent="0" algn="ctr">
              <a:buFontTx/>
              <a:buNone/>
              <a:defRPr/>
            </a:lvl1pPr>
          </a:lstStyle>
          <a:p>
            <a:pPr lvl="0"/>
            <a:r>
              <a:rPr lang="en-US" noProof="0"/>
              <a:t>Click to edit Master subtitle style</a:t>
            </a:r>
          </a:p>
        </p:txBody>
      </p:sp>
      <p:sp>
        <p:nvSpPr>
          <p:cNvPr id="69636" name="Rectangle 4"/>
          <p:cNvSpPr>
            <a:spLocks noGrp="1" noChangeArrowheads="1"/>
          </p:cNvSpPr>
          <p:nvPr>
            <p:ph type="dt" sz="half" idx="2"/>
          </p:nvPr>
        </p:nvSpPr>
        <p:spPr>
          <a:xfrm>
            <a:off x="914400" y="6400800"/>
            <a:ext cx="1905000" cy="457200"/>
          </a:xfrm>
        </p:spPr>
        <p:txBody>
          <a:bodyPr anchorCtr="0"/>
          <a:lstStyle>
            <a:lvl1pPr>
              <a:defRPr/>
            </a:lvl1pPr>
          </a:lstStyle>
          <a:p>
            <a:endParaRPr lang="en-US"/>
          </a:p>
        </p:txBody>
      </p:sp>
      <p:sp>
        <p:nvSpPr>
          <p:cNvPr id="69637" name="Rectangle 5"/>
          <p:cNvSpPr>
            <a:spLocks noGrp="1" noChangeArrowheads="1"/>
          </p:cNvSpPr>
          <p:nvPr>
            <p:ph type="ftr" sz="quarter" idx="3"/>
          </p:nvPr>
        </p:nvSpPr>
        <p:spPr>
          <a:xfrm>
            <a:off x="3505200" y="6400800"/>
            <a:ext cx="2895600" cy="457200"/>
          </a:xfrm>
        </p:spPr>
        <p:txBody>
          <a:bodyPr anchorCtr="0"/>
          <a:lstStyle>
            <a:lvl1pPr>
              <a:defRPr/>
            </a:lvl1pPr>
          </a:lstStyle>
          <a:p>
            <a:endParaRPr lang="en-US"/>
          </a:p>
        </p:txBody>
      </p:sp>
      <p:sp>
        <p:nvSpPr>
          <p:cNvPr id="69638" name="Rectangle 6"/>
          <p:cNvSpPr>
            <a:spLocks noGrp="1" noChangeArrowheads="1"/>
          </p:cNvSpPr>
          <p:nvPr>
            <p:ph type="sldNum" sz="quarter" idx="4"/>
          </p:nvPr>
        </p:nvSpPr>
        <p:spPr/>
        <p:txBody>
          <a:bodyPr anchorCtr="0"/>
          <a:lstStyle>
            <a:lvl1pPr>
              <a:defRPr/>
            </a:lvl1pPr>
          </a:lstStyle>
          <a:p>
            <a:fld id="{E0621631-F036-4F19-9578-96263A35C611}" type="slidenum">
              <a:rPr lang="en-US"/>
              <a:pPr/>
              <a:t>‹#›</a:t>
            </a:fld>
            <a:endParaRPr lang="en-US"/>
          </a:p>
        </p:txBody>
      </p:sp>
      <p:grpSp>
        <p:nvGrpSpPr>
          <p:cNvPr id="69639" name="Group 7"/>
          <p:cNvGrpSpPr>
            <a:grpSpLocks/>
          </p:cNvGrpSpPr>
          <p:nvPr/>
        </p:nvGrpSpPr>
        <p:grpSpPr bwMode="auto">
          <a:xfrm>
            <a:off x="0" y="0"/>
            <a:ext cx="6362700" cy="6858000"/>
            <a:chOff x="0" y="0"/>
            <a:chExt cx="4008" cy="4320"/>
          </a:xfrm>
        </p:grpSpPr>
        <p:pic>
          <p:nvPicPr>
            <p:cNvPr id="69640" name="Picture 8" descr="Expban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extLst>
              <a:ext uri="{909E8E84-426E-40DD-AFC4-6F175D3DCCD1}">
                <a14:hiddenFill xmlns:a14="http://schemas.microsoft.com/office/drawing/2010/main">
                  <a:solidFill>
                    <a:srgbClr val="FFFFFF"/>
                  </a:solidFill>
                </a14:hiddenFill>
              </a:ext>
            </a:extLst>
          </p:spPr>
        </p:pic>
        <p:pic>
          <p:nvPicPr>
            <p:cNvPr id="69641" name="Picture 9" descr="EXPHOR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extLst>
              <a:ext uri="{909E8E84-426E-40DD-AFC4-6F175D3DCCD1}">
                <a14:hiddenFill xmlns:a14="http://schemas.microsoft.com/office/drawing/2010/main">
                  <a:solidFill>
                    <a:srgbClr val="FFFFFF"/>
                  </a:solidFill>
                </a14:hiddenFill>
              </a:ext>
            </a:extLst>
          </p:spPr>
        </p:pic>
      </p:grpSp>
      <p:pic>
        <p:nvPicPr>
          <p:cNvPr id="69642" name="Picture 10" descr="EXPHOR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657600"/>
            <a:ext cx="5715000" cy="95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FE185E-36E7-49FD-BBB3-B7AA86A43AF5}" type="slidenum">
              <a:rPr lang="en-US"/>
              <a:pPr/>
              <a:t>‹#›</a:t>
            </a:fld>
            <a:endParaRPr lang="en-US"/>
          </a:p>
        </p:txBody>
      </p:sp>
    </p:spTree>
    <p:extLst>
      <p:ext uri="{BB962C8B-B14F-4D97-AF65-F5344CB8AC3E}">
        <p14:creationId xmlns:p14="http://schemas.microsoft.com/office/powerpoint/2010/main" val="1086793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4CED82-29A3-43D2-BAC1-B07FF31BFD8A}" type="slidenum">
              <a:rPr lang="en-US"/>
              <a:pPr/>
              <a:t>‹#›</a:t>
            </a:fld>
            <a:endParaRPr lang="en-US"/>
          </a:p>
        </p:txBody>
      </p:sp>
    </p:spTree>
    <p:extLst>
      <p:ext uri="{BB962C8B-B14F-4D97-AF65-F5344CB8AC3E}">
        <p14:creationId xmlns:p14="http://schemas.microsoft.com/office/powerpoint/2010/main" val="49409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2038" y="1766888"/>
            <a:ext cx="3808412"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2850" y="1766888"/>
            <a:ext cx="3808413"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E06548E-60A3-442B-870E-5371918ABD3C}" type="slidenum">
              <a:rPr lang="en-US"/>
              <a:pPr/>
              <a:t>‹#›</a:t>
            </a:fld>
            <a:endParaRPr lang="en-US"/>
          </a:p>
        </p:txBody>
      </p:sp>
    </p:spTree>
    <p:extLst>
      <p:ext uri="{BB962C8B-B14F-4D97-AF65-F5344CB8AC3E}">
        <p14:creationId xmlns:p14="http://schemas.microsoft.com/office/powerpoint/2010/main" val="627108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1DC4607-A5BE-4AEB-A2F8-FFC55BB2BE49}" type="slidenum">
              <a:rPr lang="en-US"/>
              <a:pPr/>
              <a:t>‹#›</a:t>
            </a:fld>
            <a:endParaRPr lang="en-US"/>
          </a:p>
        </p:txBody>
      </p:sp>
    </p:spTree>
    <p:extLst>
      <p:ext uri="{BB962C8B-B14F-4D97-AF65-F5344CB8AC3E}">
        <p14:creationId xmlns:p14="http://schemas.microsoft.com/office/powerpoint/2010/main" val="354258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3EB3078-DB93-48B0-8CFF-60D61A84D3CD}" type="slidenum">
              <a:rPr lang="en-US"/>
              <a:pPr/>
              <a:t>‹#›</a:t>
            </a:fld>
            <a:endParaRPr lang="en-US"/>
          </a:p>
        </p:txBody>
      </p:sp>
    </p:spTree>
    <p:extLst>
      <p:ext uri="{BB962C8B-B14F-4D97-AF65-F5344CB8AC3E}">
        <p14:creationId xmlns:p14="http://schemas.microsoft.com/office/powerpoint/2010/main" val="322990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535352E-A13C-400B-AD4F-BB29FCD32891}" type="slidenum">
              <a:rPr lang="en-US"/>
              <a:pPr/>
              <a:t>‹#›</a:t>
            </a:fld>
            <a:endParaRPr lang="en-US"/>
          </a:p>
        </p:txBody>
      </p:sp>
    </p:spTree>
    <p:extLst>
      <p:ext uri="{BB962C8B-B14F-4D97-AF65-F5344CB8AC3E}">
        <p14:creationId xmlns:p14="http://schemas.microsoft.com/office/powerpoint/2010/main" val="419275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0A1AD5B-C838-4809-99CA-B03E3ED0C81E}" type="slidenum">
              <a:rPr lang="en-US"/>
              <a:pPr/>
              <a:t>‹#›</a:t>
            </a:fld>
            <a:endParaRPr lang="en-US"/>
          </a:p>
        </p:txBody>
      </p:sp>
    </p:spTree>
    <p:extLst>
      <p:ext uri="{BB962C8B-B14F-4D97-AF65-F5344CB8AC3E}">
        <p14:creationId xmlns:p14="http://schemas.microsoft.com/office/powerpoint/2010/main" val="13729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CDB3D4-C91C-41CF-9C17-A814C00431A8}" type="slidenum">
              <a:rPr lang="en-US"/>
              <a:pPr/>
              <a:t>‹#›</a:t>
            </a:fld>
            <a:endParaRPr lang="en-US"/>
          </a:p>
        </p:txBody>
      </p:sp>
    </p:spTree>
    <p:extLst>
      <p:ext uri="{BB962C8B-B14F-4D97-AF65-F5344CB8AC3E}">
        <p14:creationId xmlns:p14="http://schemas.microsoft.com/office/powerpoint/2010/main" val="153200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3EBBBB-F134-4FA8-9027-0DB11F0F9667}" type="slidenum">
              <a:rPr lang="en-US"/>
              <a:pPr/>
              <a:t>‹#›</a:t>
            </a:fld>
            <a:endParaRPr lang="en-US"/>
          </a:p>
        </p:txBody>
      </p:sp>
    </p:spTree>
    <p:extLst>
      <p:ext uri="{BB962C8B-B14F-4D97-AF65-F5344CB8AC3E}">
        <p14:creationId xmlns:p14="http://schemas.microsoft.com/office/powerpoint/2010/main" val="295593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381000"/>
            <a:ext cx="1943100" cy="5499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2038" y="381000"/>
            <a:ext cx="5681662" cy="5499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F0B35C-7D8C-4E4A-88A5-41995C76820E}" type="slidenum">
              <a:rPr lang="en-US"/>
              <a:pPr/>
              <a:t>‹#›</a:t>
            </a:fld>
            <a:endParaRPr lang="en-US"/>
          </a:p>
        </p:txBody>
      </p:sp>
    </p:spTree>
    <p:extLst>
      <p:ext uri="{BB962C8B-B14F-4D97-AF65-F5344CB8AC3E}">
        <p14:creationId xmlns:p14="http://schemas.microsoft.com/office/powerpoint/2010/main" val="271794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pic>
        <p:nvPicPr>
          <p:cNvPr id="68610" name="Picture 2" descr="Expbann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invGray">
          <a:xfrm>
            <a:off x="0" y="0"/>
            <a:ext cx="685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8611" name="Rectangle 3"/>
          <p:cNvSpPr>
            <a:spLocks noGrp="1" noChangeArrowheads="1"/>
          </p:cNvSpPr>
          <p:nvPr>
            <p:ph type="title"/>
          </p:nvPr>
        </p:nvSpPr>
        <p:spPr bwMode="auto">
          <a:xfrm>
            <a:off x="1066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68612" name="Rectangle 4"/>
          <p:cNvSpPr>
            <a:spLocks noGrp="1" noChangeArrowheads="1"/>
          </p:cNvSpPr>
          <p:nvPr>
            <p:ph type="dt" sz="half" idx="2"/>
          </p:nvPr>
        </p:nvSpPr>
        <p:spPr bwMode="auto">
          <a:xfrm>
            <a:off x="838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l">
              <a:spcBef>
                <a:spcPct val="0"/>
              </a:spcBef>
              <a:defRPr sz="1400">
                <a:solidFill>
                  <a:schemeClr val="tx2"/>
                </a:solidFill>
                <a:latin typeface="Arial" charset="0"/>
              </a:defRPr>
            </a:lvl1pPr>
          </a:lstStyle>
          <a:p>
            <a:endParaRPr lang="en-US"/>
          </a:p>
        </p:txBody>
      </p:sp>
      <p:sp>
        <p:nvSpPr>
          <p:cNvPr id="68613" name="Rectangle 5"/>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spcBef>
                <a:spcPct val="0"/>
              </a:spcBef>
              <a:defRPr sz="1400">
                <a:solidFill>
                  <a:schemeClr val="tx2"/>
                </a:solidFill>
                <a:latin typeface="Arial" charset="0"/>
              </a:defRPr>
            </a:lvl1pPr>
          </a:lstStyle>
          <a:p>
            <a:endParaRPr lang="en-US"/>
          </a:p>
        </p:txBody>
      </p:sp>
      <p:sp>
        <p:nvSpPr>
          <p:cNvPr id="68614" name="Rectangle 6"/>
          <p:cNvSpPr>
            <a:spLocks noGrp="1" noChangeArrowheads="1"/>
          </p:cNvSpPr>
          <p:nvPr>
            <p:ph type="sldNum" sz="quarter" idx="4"/>
          </p:nvPr>
        </p:nvSpPr>
        <p:spPr bwMode="auto">
          <a:xfrm>
            <a:off x="70104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a:spcBef>
                <a:spcPct val="0"/>
              </a:spcBef>
              <a:defRPr sz="1400">
                <a:solidFill>
                  <a:schemeClr val="tx2"/>
                </a:solidFill>
                <a:latin typeface="Arial" charset="0"/>
              </a:defRPr>
            </a:lvl1pPr>
          </a:lstStyle>
          <a:p>
            <a:fld id="{E50B4DEE-E151-424C-95C7-19E80408D800}" type="slidenum">
              <a:rPr lang="en-US"/>
              <a:pPr/>
              <a:t>‹#›</a:t>
            </a:fld>
            <a:endParaRPr lang="en-US"/>
          </a:p>
        </p:txBody>
      </p:sp>
      <p:pic>
        <p:nvPicPr>
          <p:cNvPr id="68615" name="Picture 7" descr="EXPHORSA"/>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66800" y="1574800"/>
            <a:ext cx="7772400" cy="130175"/>
          </a:xfrm>
          <a:prstGeom prst="rect">
            <a:avLst/>
          </a:prstGeom>
          <a:noFill/>
          <a:extLst>
            <a:ext uri="{909E8E84-426E-40DD-AFC4-6F175D3DCCD1}">
              <a14:hiddenFill xmlns:a14="http://schemas.microsoft.com/office/drawing/2010/main">
                <a:solidFill>
                  <a:srgbClr val="FFFFFF"/>
                </a:solidFill>
              </a14:hiddenFill>
            </a:ext>
          </a:extLst>
        </p:spPr>
      </p:pic>
      <p:sp>
        <p:nvSpPr>
          <p:cNvPr id="68616" name="Rectangle 8"/>
          <p:cNvSpPr>
            <a:spLocks noGrp="1" noChangeArrowheads="1"/>
          </p:cNvSpPr>
          <p:nvPr>
            <p:ph type="body" idx="1"/>
          </p:nvPr>
        </p:nvSpPr>
        <p:spPr bwMode="auto">
          <a:xfrm>
            <a:off x="1062038" y="1766888"/>
            <a:ext cx="7769225" cy="41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6"/>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7"/>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772400" cy="2222810"/>
          </a:xfrm>
        </p:spPr>
        <p:txBody>
          <a:bodyPr/>
          <a:lstStyle/>
          <a:p>
            <a:pPr algn="ctr"/>
            <a:r>
              <a:rPr lang="en-US" b="1" dirty="0">
                <a:latin typeface="Arial" panose="020B0604020202020204" pitchFamily="34" charset="0"/>
                <a:cs typeface="Arial" panose="020B0604020202020204" pitchFamily="34" charset="0"/>
              </a:rPr>
              <a:t>Mary and the Interior Life</a:t>
            </a:r>
          </a:p>
        </p:txBody>
      </p:sp>
      <p:sp>
        <p:nvSpPr>
          <p:cNvPr id="3" name="Content Placeholder 2"/>
          <p:cNvSpPr>
            <a:spLocks noGrp="1"/>
          </p:cNvSpPr>
          <p:nvPr>
            <p:ph idx="1"/>
          </p:nvPr>
        </p:nvSpPr>
        <p:spPr/>
        <p:txBody>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lgn="r">
              <a:buNone/>
            </a:pPr>
            <a:r>
              <a:rPr lang="en-US" dirty="0">
                <a:latin typeface="Arial" panose="020B0604020202020204" pitchFamily="34" charset="0"/>
                <a:cs typeface="Arial" panose="020B0604020202020204" pitchFamily="34" charset="0"/>
              </a:rPr>
              <a:t>	NCSU LYFE</a:t>
            </a:r>
          </a:p>
          <a:p>
            <a:pPr marL="0" indent="0" algn="r">
              <a:buNone/>
            </a:pPr>
            <a:r>
              <a:rPr lang="en-US" dirty="0">
                <a:latin typeface="Arial" panose="020B0604020202020204" pitchFamily="34" charset="0"/>
                <a:cs typeface="Arial" panose="020B0604020202020204" pitchFamily="34" charset="0"/>
              </a:rPr>
              <a:t>				April 22, 2018</a:t>
            </a:r>
          </a:p>
        </p:txBody>
      </p:sp>
      <p:pic>
        <p:nvPicPr>
          <p:cNvPr id="4" name="Picture 3">
            <a:extLst>
              <a:ext uri="{FF2B5EF4-FFF2-40B4-BE49-F238E27FC236}">
                <a16:creationId xmlns:a16="http://schemas.microsoft.com/office/drawing/2014/main" id="{C336C7AF-9873-4CB8-B348-0245914A249E}"/>
              </a:ext>
            </a:extLst>
          </p:cNvPr>
          <p:cNvPicPr>
            <a:picLocks noChangeAspect="1"/>
          </p:cNvPicPr>
          <p:nvPr/>
        </p:nvPicPr>
        <p:blipFill>
          <a:blip r:embed="rId3"/>
          <a:stretch>
            <a:fillRect/>
          </a:stretch>
        </p:blipFill>
        <p:spPr>
          <a:xfrm>
            <a:off x="1600200" y="1908197"/>
            <a:ext cx="3429000" cy="4354286"/>
          </a:xfrm>
          <a:prstGeom prst="rect">
            <a:avLst/>
          </a:prstGeom>
        </p:spPr>
      </p:pic>
    </p:spTree>
    <p:extLst>
      <p:ext uri="{BB962C8B-B14F-4D97-AF65-F5344CB8AC3E}">
        <p14:creationId xmlns:p14="http://schemas.microsoft.com/office/powerpoint/2010/main" val="2725273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New Eve</a:t>
            </a:r>
          </a:p>
        </p:txBody>
      </p:sp>
      <p:sp>
        <p:nvSpPr>
          <p:cNvPr id="125955" name="Rectangle 3"/>
          <p:cNvSpPr>
            <a:spLocks noGrp="1" noChangeArrowheads="1"/>
          </p:cNvSpPr>
          <p:nvPr>
            <p:ph type="body" sz="half" idx="1"/>
          </p:nvPr>
        </p:nvSpPr>
        <p:spPr>
          <a:xfrm>
            <a:off x="990600" y="1752600"/>
            <a:ext cx="7624762" cy="4113212"/>
          </a:xfrm>
        </p:spPr>
        <p:txBody>
          <a:bodyPr/>
          <a:lstStyle/>
          <a:p>
            <a:pPr>
              <a:buNone/>
            </a:pPr>
            <a:r>
              <a:rPr lang="en-US" sz="2400" b="1" dirty="0">
                <a:latin typeface="Arial" panose="020B0604020202020204" pitchFamily="34" charset="0"/>
                <a:cs typeface="Arial" panose="020B0604020202020204" pitchFamily="34" charset="0"/>
              </a:rPr>
              <a:t>	“I will put enmity between you and the woman, and between your seed and her seed; he shall bruise your head, and you shall bruise his heel.”</a:t>
            </a:r>
          </a:p>
          <a:p>
            <a:pPr>
              <a:buNone/>
            </a:pPr>
            <a:r>
              <a:rPr lang="en-US" sz="2400" b="1" dirty="0">
                <a:latin typeface="Arial" panose="020B0604020202020204" pitchFamily="34" charset="0"/>
                <a:cs typeface="Arial" panose="020B0604020202020204" pitchFamily="34" charset="0"/>
              </a:rPr>
              <a:t>						Gn 3:15</a:t>
            </a:r>
          </a:p>
        </p:txBody>
      </p:sp>
    </p:spTree>
    <p:extLst>
      <p:ext uri="{BB962C8B-B14F-4D97-AF65-F5344CB8AC3E}">
        <p14:creationId xmlns:p14="http://schemas.microsoft.com/office/powerpoint/2010/main" val="324480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New Eve</a:t>
            </a:r>
          </a:p>
        </p:txBody>
      </p:sp>
      <p:sp>
        <p:nvSpPr>
          <p:cNvPr id="125955" name="Rectangle 3"/>
          <p:cNvSpPr>
            <a:spLocks noGrp="1" noChangeArrowheads="1"/>
          </p:cNvSpPr>
          <p:nvPr>
            <p:ph type="body" sz="half" idx="1"/>
          </p:nvPr>
        </p:nvSpPr>
        <p:spPr>
          <a:xfrm>
            <a:off x="990600" y="1752600"/>
            <a:ext cx="7624762" cy="4113212"/>
          </a:xfrm>
        </p:spPr>
        <p:txBody>
          <a:bodyPr/>
          <a:lstStyle/>
          <a:p>
            <a:pPr>
              <a:buNone/>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“On the third day there was a marriage at Cana in Galilee, and the mother of Jesus was there;  Jesus also was invited to the marriage, with his disciples. When the wine failed, the mother of Jesus said to him, "They have no wine." And Jesus said to her, "</a:t>
            </a:r>
            <a:r>
              <a:rPr lang="en-US" sz="2000" b="1" i="1" dirty="0">
                <a:latin typeface="Arial" panose="020B0604020202020204" pitchFamily="34" charset="0"/>
                <a:cs typeface="Arial" panose="020B0604020202020204" pitchFamily="34" charset="0"/>
              </a:rPr>
              <a:t>O Woman</a:t>
            </a:r>
            <a:r>
              <a:rPr lang="en-US" sz="2000" b="1" dirty="0">
                <a:latin typeface="Arial" panose="020B0604020202020204" pitchFamily="34" charset="0"/>
                <a:cs typeface="Arial" panose="020B0604020202020204" pitchFamily="34" charset="0"/>
              </a:rPr>
              <a:t>, what have you to do with me? My hour has not yet come.” </a:t>
            </a:r>
            <a:r>
              <a:rPr lang="en-US" sz="2000" dirty="0" err="1">
                <a:latin typeface="Arial" panose="020B0604020202020204" pitchFamily="34" charset="0"/>
                <a:cs typeface="Arial" panose="020B0604020202020204" pitchFamily="34" charset="0"/>
              </a:rPr>
              <a:t>Jn</a:t>
            </a:r>
            <a:r>
              <a:rPr lang="en-US" sz="2000" dirty="0">
                <a:latin typeface="Arial" panose="020B0604020202020204" pitchFamily="34" charset="0"/>
                <a:cs typeface="Arial" panose="020B0604020202020204" pitchFamily="34" charset="0"/>
              </a:rPr>
              <a:t> 2:1-</a:t>
            </a:r>
          </a:p>
          <a:p>
            <a:pPr>
              <a:buNone/>
            </a:pPr>
            <a:r>
              <a:rPr lang="en-US" sz="2000" b="1" dirty="0">
                <a:latin typeface="Arial" panose="020B0604020202020204" pitchFamily="34" charset="0"/>
                <a:cs typeface="Arial" panose="020B0604020202020204" pitchFamily="34" charset="0"/>
              </a:rPr>
              <a:t>	</a:t>
            </a:r>
          </a:p>
          <a:p>
            <a:pPr>
              <a:buNone/>
            </a:pPr>
            <a:r>
              <a:rPr lang="en-US" sz="2000" b="1" dirty="0">
                <a:latin typeface="Arial" panose="020B0604020202020204" pitchFamily="34" charset="0"/>
                <a:cs typeface="Arial" panose="020B0604020202020204" pitchFamily="34" charset="0"/>
              </a:rPr>
              <a:t>	“When Jesus saw his mother, and the disciple whom he loved standing near, he said to his mother, ‘</a:t>
            </a:r>
            <a:r>
              <a:rPr lang="en-US" sz="2000" b="1" i="1" dirty="0">
                <a:latin typeface="Arial" panose="020B0604020202020204" pitchFamily="34" charset="0"/>
                <a:cs typeface="Arial" panose="020B0604020202020204" pitchFamily="34" charset="0"/>
              </a:rPr>
              <a:t>Woman,</a:t>
            </a:r>
            <a:r>
              <a:rPr lang="en-US" sz="2000" b="1" dirty="0">
                <a:latin typeface="Arial" panose="020B0604020202020204" pitchFamily="34" charset="0"/>
                <a:cs typeface="Arial" panose="020B0604020202020204" pitchFamily="34" charset="0"/>
              </a:rPr>
              <a:t> behold, your son!’ Then he said to the disciple, ‘Behold, your mother!’”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Jn</a:t>
            </a:r>
            <a:r>
              <a:rPr lang="en-US" sz="2000" dirty="0">
                <a:latin typeface="Arial" panose="020B0604020202020204" pitchFamily="34" charset="0"/>
                <a:cs typeface="Arial" panose="020B0604020202020204" pitchFamily="34" charset="0"/>
              </a:rPr>
              <a:t> 19:26-27</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5140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New Eve</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2400" b="1" dirty="0">
                <a:latin typeface="Arial" panose="020B0604020202020204" pitchFamily="34" charset="0"/>
                <a:cs typeface="Arial" panose="020B0604020202020204" pitchFamily="34" charset="0"/>
              </a:rPr>
              <a:t>“For Eve, being a virgin and undefiled, conceiving the word that was from the serpent, brought forth disobedience and death; but the Virgin Mary, taking faith and joy, when the Angel told her the good tidings…answered, ‘Be it to me according to Thy word.’”   </a:t>
            </a:r>
            <a:r>
              <a:rPr lang="en-US" sz="2400" dirty="0">
                <a:latin typeface="Arial" panose="020B0604020202020204" pitchFamily="34" charset="0"/>
                <a:cs typeface="Arial" panose="020B0604020202020204" pitchFamily="34" charset="0"/>
              </a:rPr>
              <a:t>Justin Martyr (c. 140)</a:t>
            </a:r>
            <a:endParaRPr lang="en-US" sz="2400" b="1"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“And so the knot of Eye's disobedience received its unloosing through the obedience of Mary; for what Eve, a virgin, bound by incredulity, that Mary, a virgin, unloosed by faith.” </a:t>
            </a:r>
            <a:r>
              <a:rPr lang="en-US" sz="2400" dirty="0">
                <a:latin typeface="Arial" panose="020B0604020202020204" pitchFamily="34" charset="0"/>
                <a:cs typeface="Arial" panose="020B0604020202020204" pitchFamily="34" charset="0"/>
              </a:rPr>
              <a:t>(Irenaeus c160)</a:t>
            </a:r>
          </a:p>
        </p:txBody>
      </p:sp>
    </p:spTree>
    <p:extLst>
      <p:ext uri="{BB962C8B-B14F-4D97-AF65-F5344CB8AC3E}">
        <p14:creationId xmlns:p14="http://schemas.microsoft.com/office/powerpoint/2010/main" val="3455671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Mediatrix of All Graces?</a:t>
            </a:r>
          </a:p>
        </p:txBody>
      </p:sp>
      <p:sp>
        <p:nvSpPr>
          <p:cNvPr id="125955" name="Rectangle 3"/>
          <p:cNvSpPr>
            <a:spLocks noGrp="1" noChangeArrowheads="1"/>
          </p:cNvSpPr>
          <p:nvPr>
            <p:ph type="body" sz="half" idx="1"/>
          </p:nvPr>
        </p:nvSpPr>
        <p:spPr>
          <a:xfrm>
            <a:off x="990600" y="1752600"/>
            <a:ext cx="7624762" cy="4113212"/>
          </a:xfrm>
        </p:spPr>
        <p:txBody>
          <a:bodyPr/>
          <a:lstStyle/>
          <a:p>
            <a:pPr lvl="0">
              <a:buFont typeface="Arial" panose="020B0604020202020204" pitchFamily="34" charset="0"/>
              <a:buChar char="•"/>
            </a:pPr>
            <a:r>
              <a:rPr lang="en-US" sz="1800" b="1" dirty="0">
                <a:latin typeface="Arial" panose="020B0604020202020204" pitchFamily="34" charset="0"/>
                <a:cs typeface="Arial" panose="020B0604020202020204" pitchFamily="34" charset="0"/>
              </a:rPr>
              <a:t>“After the Mediator, you are the Mediatrix of the whole world”—</a:t>
            </a:r>
            <a:r>
              <a:rPr lang="en-US" sz="1800" dirty="0">
                <a:latin typeface="Arial" panose="020B0604020202020204" pitchFamily="34" charset="0"/>
                <a:cs typeface="Arial" panose="020B0604020202020204" pitchFamily="34" charset="0"/>
              </a:rPr>
              <a:t>St. </a:t>
            </a:r>
            <a:r>
              <a:rPr lang="en-US" sz="1800" dirty="0" err="1">
                <a:latin typeface="Arial" panose="020B0604020202020204" pitchFamily="34" charset="0"/>
                <a:cs typeface="Arial" panose="020B0604020202020204" pitchFamily="34" charset="0"/>
              </a:rPr>
              <a:t>Ephraem</a:t>
            </a:r>
            <a:r>
              <a:rPr lang="en-US" sz="1800" dirty="0">
                <a:latin typeface="Arial" panose="020B0604020202020204" pitchFamily="34" charset="0"/>
                <a:cs typeface="Arial" panose="020B0604020202020204" pitchFamily="34" charset="0"/>
              </a:rPr>
              <a:t> (4C) </a:t>
            </a:r>
          </a:p>
          <a:p>
            <a:pPr lvl="0">
              <a:buFont typeface="Arial" panose="020B0604020202020204" pitchFamily="34" charset="0"/>
              <a:buChar char="•"/>
            </a:pPr>
            <a:r>
              <a:rPr lang="en-US" sz="1800" b="1" dirty="0">
                <a:latin typeface="Arial" panose="020B0604020202020204" pitchFamily="34" charset="0"/>
                <a:cs typeface="Arial" panose="020B0604020202020204" pitchFamily="34" charset="0"/>
              </a:rPr>
              <a:t>“[Mary is] the </a:t>
            </a:r>
            <a:r>
              <a:rPr lang="en-US" sz="1800" b="1" dirty="0" err="1">
                <a:latin typeface="Arial" panose="020B0604020202020204" pitchFamily="34" charset="0"/>
                <a:cs typeface="Arial" panose="020B0604020202020204" pitchFamily="34" charset="0"/>
              </a:rPr>
              <a:t>Redemptrix</a:t>
            </a:r>
            <a:r>
              <a:rPr lang="en-US" sz="1800" b="1" dirty="0">
                <a:latin typeface="Arial" panose="020B0604020202020204" pitchFamily="34" charset="0"/>
                <a:cs typeface="Arial" panose="020B0604020202020204" pitchFamily="34" charset="0"/>
              </a:rPr>
              <a:t> of Our Race.”—</a:t>
            </a:r>
            <a:r>
              <a:rPr lang="en-US" sz="1800" dirty="0">
                <a:latin typeface="Arial" panose="020B0604020202020204" pitchFamily="34" charset="0"/>
                <a:cs typeface="Arial" panose="020B0604020202020204" pitchFamily="34" charset="0"/>
              </a:rPr>
              <a:t>St. Catherine of Siena (14C)</a:t>
            </a:r>
          </a:p>
          <a:p>
            <a:pPr lvl="0">
              <a:buFont typeface="Arial" panose="020B0604020202020204" pitchFamily="34" charset="0"/>
              <a:buChar char="•"/>
            </a:pPr>
            <a:r>
              <a:rPr lang="en-US" sz="1800" b="1" dirty="0">
                <a:latin typeface="Arial" panose="020B0604020202020204" pitchFamily="34" charset="0"/>
                <a:cs typeface="Arial" panose="020B0604020202020204" pitchFamily="34" charset="0"/>
              </a:rPr>
              <a:t>“[Mary is] the dispenser of all gifts which Jesus has acquired for us by His Death and His Precious Blood.”—</a:t>
            </a:r>
            <a:r>
              <a:rPr lang="en-US" sz="1800" dirty="0">
                <a:latin typeface="Arial" panose="020B0604020202020204" pitchFamily="34" charset="0"/>
                <a:cs typeface="Arial" panose="020B0604020202020204" pitchFamily="34" charset="0"/>
              </a:rPr>
              <a:t>Pope St. Pius X</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“[Mary] </a:t>
            </a:r>
            <a:r>
              <a:rPr kumimoji="1" lang="en-US" sz="1800" b="1" kern="1200" dirty="0">
                <a:latin typeface="Arial" panose="020B0604020202020204" pitchFamily="34" charset="0"/>
                <a:cs typeface="Arial" panose="020B0604020202020204" pitchFamily="34" charset="0"/>
              </a:rPr>
              <a:t>offered Him on Golgotha to the Eternal Father”—</a:t>
            </a:r>
            <a:r>
              <a:rPr kumimoji="1" lang="en-US" sz="1800" kern="1200" dirty="0">
                <a:latin typeface="Arial" panose="020B0604020202020204" pitchFamily="34" charset="0"/>
                <a:cs typeface="Arial" panose="020B0604020202020204" pitchFamily="34" charset="0"/>
              </a:rPr>
              <a:t>Pius XII</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“Therefore the Blessed Virgin is invoked by the Church under the titles of Advocate, </a:t>
            </a:r>
            <a:r>
              <a:rPr lang="en-US" sz="1800" b="1" dirty="0" err="1">
                <a:latin typeface="Arial" panose="020B0604020202020204" pitchFamily="34" charset="0"/>
                <a:cs typeface="Arial" panose="020B0604020202020204" pitchFamily="34" charset="0"/>
              </a:rPr>
              <a:t>Auxiliatrix</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Adjutrix</a:t>
            </a:r>
            <a:r>
              <a:rPr lang="en-US" sz="1800" b="1" dirty="0">
                <a:latin typeface="Arial" panose="020B0604020202020204" pitchFamily="34" charset="0"/>
                <a:cs typeface="Arial" panose="020B0604020202020204" pitchFamily="34" charset="0"/>
              </a:rPr>
              <a:t>, and Mediatrix.” –</a:t>
            </a:r>
            <a:r>
              <a:rPr lang="en-US" sz="1800" dirty="0">
                <a:latin typeface="Arial" panose="020B0604020202020204" pitchFamily="34" charset="0"/>
                <a:cs typeface="Arial" panose="020B0604020202020204" pitchFamily="34" charset="0"/>
              </a:rPr>
              <a:t>LG</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“All gifts which the Author of all good has decided to communicate to the unhappy progeny of Adam are, according to the Divine Providence, dispensed through the hands of the Virgin Mary.” —</a:t>
            </a:r>
            <a:r>
              <a:rPr lang="en-US" sz="1800" dirty="0">
                <a:latin typeface="Arial" panose="020B0604020202020204" pitchFamily="34" charset="0"/>
                <a:cs typeface="Arial" panose="020B0604020202020204" pitchFamily="34" charset="0"/>
              </a:rPr>
              <a:t>Pope  Benedict XVI</a:t>
            </a:r>
          </a:p>
          <a:p>
            <a:pPr lvl="0">
              <a:buFont typeface="Arial" panose="020B0604020202020204" pitchFamily="34" charset="0"/>
              <a:buChar char="•"/>
            </a:pPr>
            <a:endParaRPr lang="en-US" sz="1800" b="1" dirty="0">
              <a:latin typeface="Arial" panose="020B0604020202020204" pitchFamily="34" charset="0"/>
              <a:cs typeface="Arial" panose="020B0604020202020204" pitchFamily="34" charset="0"/>
            </a:endParaRPr>
          </a:p>
          <a:p>
            <a:pPr>
              <a:buFont typeface="Arial" panose="020B0604020202020204" pitchFamily="34" charset="0"/>
              <a:buChar char="•"/>
            </a:pP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1259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Why Does it Matter?</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2400" b="1" dirty="0">
                <a:latin typeface="Arial" panose="020B0604020202020204" pitchFamily="34" charset="0"/>
                <a:cs typeface="Arial" panose="020B0604020202020204" pitchFamily="34" charset="0"/>
              </a:rPr>
              <a:t>“Ask your Holy Father to proclaim this dogma which the Lady is requesting…Once the dogma has been proclaimed, the Lady of All Nations will grant her blessing, the Lady of All Nations will grant peace. She will help you when this dogma has been proclaimed.  Great things are at hand. The world is degenerating. Nations, remember the daily Miracle that the Lord Jesus Christ granted you!”</a:t>
            </a:r>
          </a:p>
          <a:p>
            <a:pPr marL="0" indent="0">
              <a:buNone/>
            </a:pPr>
            <a:r>
              <a:rPr lang="en-US" sz="2400" b="1" dirty="0">
                <a:latin typeface="Arial" panose="020B0604020202020204" pitchFamily="34" charset="0"/>
                <a:cs typeface="Arial" panose="020B0604020202020204" pitchFamily="34" charset="0"/>
              </a:rPr>
              <a:t>Our Lady of All Nations, Amsterdam May 31,1955</a:t>
            </a:r>
          </a:p>
        </p:txBody>
      </p:sp>
    </p:spTree>
    <p:extLst>
      <p:ext uri="{BB962C8B-B14F-4D97-AF65-F5344CB8AC3E}">
        <p14:creationId xmlns:p14="http://schemas.microsoft.com/office/powerpoint/2010/main" val="2543178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066800" y="381000"/>
            <a:ext cx="7772400" cy="838200"/>
          </a:xfrm>
        </p:spPr>
        <p:txBody>
          <a:bodyPr/>
          <a:lstStyle/>
          <a:p>
            <a:pPr algn="ctr"/>
            <a:r>
              <a:rPr lang="en-US" altLang="en-US" sz="4000" b="1" dirty="0">
                <a:latin typeface="Arial" panose="020B0604020202020204" pitchFamily="34" charset="0"/>
                <a:cs typeface="Arial" panose="020B0604020202020204" pitchFamily="34" charset="0"/>
              </a:rPr>
              <a:t>Why do Catholics Worship Mary?</a:t>
            </a:r>
          </a:p>
        </p:txBody>
      </p:sp>
      <p:sp>
        <p:nvSpPr>
          <p:cNvPr id="184323" name="Rectangle 3"/>
          <p:cNvSpPr>
            <a:spLocks noGrp="1" noChangeArrowheads="1"/>
          </p:cNvSpPr>
          <p:nvPr>
            <p:ph type="body" idx="1"/>
          </p:nvPr>
        </p:nvSpPr>
        <p:spPr/>
        <p:txBody>
          <a:bodyPr/>
          <a:lstStyle/>
          <a:p>
            <a:pPr>
              <a:lnSpc>
                <a:spcPct val="80000"/>
              </a:lnSpc>
              <a:buFontTx/>
              <a:buNone/>
            </a:pPr>
            <a:r>
              <a:rPr lang="en-US" altLang="en-US" sz="2400" dirty="0">
                <a:latin typeface="Arial" panose="020B0604020202020204" pitchFamily="34" charset="0"/>
                <a:cs typeface="Arial" panose="020B0604020202020204" pitchFamily="34" charset="0"/>
              </a:rPr>
              <a:t>     </a:t>
            </a:r>
          </a:p>
          <a:p>
            <a:pPr>
              <a:lnSpc>
                <a:spcPct val="80000"/>
              </a:lnSpc>
              <a:buFontTx/>
              <a:buNone/>
            </a:pPr>
            <a:r>
              <a:rPr lang="en-US" altLang="en-US" sz="2400" dirty="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…This very special devotion . . . differs essentially from the adoration which is given to the incarnate Word and equally to the Father and the Holy Spirit, and greatly fosters this adoration." The liturgical feasts dedicated to the Mother of God and Marian prayer, such as the rosary, an ‘epitome of the whole Gospel,’ express this devotion to the Virgin Mary.”</a:t>
            </a:r>
            <a:br>
              <a:rPr lang="en-US" altLang="en-US" sz="2400" b="1" dirty="0">
                <a:latin typeface="Arial" panose="020B0604020202020204" pitchFamily="34" charset="0"/>
                <a:cs typeface="Arial" panose="020B0604020202020204" pitchFamily="34" charset="0"/>
              </a:rPr>
            </a:br>
            <a:r>
              <a:rPr lang="en-US" altLang="en-US" sz="2400" b="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CCC 971</a:t>
            </a:r>
          </a:p>
        </p:txBody>
      </p:sp>
    </p:spTree>
    <p:extLst>
      <p:ext uri="{BB962C8B-B14F-4D97-AF65-F5344CB8AC3E}">
        <p14:creationId xmlns:p14="http://schemas.microsoft.com/office/powerpoint/2010/main" val="26648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Rosary</a:t>
            </a:r>
          </a:p>
        </p:txBody>
      </p:sp>
      <p:sp>
        <p:nvSpPr>
          <p:cNvPr id="125955" name="Rectangle 3"/>
          <p:cNvSpPr>
            <a:spLocks noGrp="1" noChangeArrowheads="1"/>
          </p:cNvSpPr>
          <p:nvPr>
            <p:ph type="body" sz="half" idx="1"/>
          </p:nvPr>
        </p:nvSpPr>
        <p:spPr>
          <a:xfrm>
            <a:off x="1066800" y="1905000"/>
            <a:ext cx="7624762" cy="4113212"/>
          </a:xfrm>
        </p:spPr>
        <p:txBody>
          <a:bodyPr/>
          <a:lstStyle/>
          <a:p>
            <a:pPr marL="0" indent="0">
              <a:buNone/>
            </a:pPr>
            <a:r>
              <a:rPr lang="en-US" sz="1800" b="1" dirty="0">
                <a:latin typeface="Arial" panose="020B0604020202020204" pitchFamily="34" charset="0"/>
                <a:cs typeface="Arial" panose="020B0604020202020204" pitchFamily="34" charset="0"/>
              </a:rPr>
              <a:t>“The Rosary is my favorite prayer. A marvelous prayer! Marvelous in its simplicity and its depth. …Against the background of the words</a:t>
            </a:r>
            <a:r>
              <a:rPr lang="en-US" sz="1800" b="1" i="1" dirty="0">
                <a:latin typeface="Arial" panose="020B0604020202020204" pitchFamily="34" charset="0"/>
                <a:cs typeface="Arial" panose="020B0604020202020204" pitchFamily="34" charset="0"/>
              </a:rPr>
              <a:t> Ave Maria </a:t>
            </a:r>
            <a:r>
              <a:rPr lang="en-US" sz="1800" b="1" dirty="0">
                <a:latin typeface="Arial" panose="020B0604020202020204" pitchFamily="34" charset="0"/>
                <a:cs typeface="Arial" panose="020B0604020202020204" pitchFamily="34" charset="0"/>
              </a:rPr>
              <a:t>the principal events of the life of Jesus Christ pass before the eyes of the soul. They take shape in the complete series of the joyful, sorrowful and glorious mysteries, and they put us in living communion with Jesus through – we might say – the heart of his Mother. At the same time our heart can embrace in the decades of the Rosary all the events that make up the lives of individuals, families, nations, the Church, and all mankind. Our personal concerns and those of our neighbor, especially those who are closest to us, who are dearest to us. Thus the simple prayer of the Rosary marks the rhythm of human life”.</a:t>
            </a: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Pope St. John Paul II, </a:t>
            </a:r>
            <a:r>
              <a:rPr lang="en-US" sz="1800" dirty="0" err="1">
                <a:latin typeface="Arial" panose="020B0604020202020204" pitchFamily="34" charset="0"/>
                <a:cs typeface="Arial" panose="020B0604020202020204" pitchFamily="34" charset="0"/>
              </a:rPr>
              <a:t>Rosarium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Virginis</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Mariae</a:t>
            </a:r>
            <a:r>
              <a:rPr lang="en-US" sz="1800" dirty="0">
                <a:latin typeface="Arial" panose="020B0604020202020204" pitchFamily="34" charset="0"/>
                <a:cs typeface="Arial" panose="020B0604020202020204" pitchFamily="34" charset="0"/>
              </a:rPr>
              <a:t> (RVM), 2</a:t>
            </a: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026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Rosary</a:t>
            </a:r>
          </a:p>
        </p:txBody>
      </p:sp>
      <p:sp>
        <p:nvSpPr>
          <p:cNvPr id="125955" name="Rectangle 3"/>
          <p:cNvSpPr>
            <a:spLocks noGrp="1" noChangeArrowheads="1"/>
          </p:cNvSpPr>
          <p:nvPr>
            <p:ph type="body" sz="half" idx="1"/>
          </p:nvPr>
        </p:nvSpPr>
        <p:spPr>
          <a:xfrm>
            <a:off x="1066800" y="1905000"/>
            <a:ext cx="7624762" cy="4113212"/>
          </a:xfrm>
        </p:spPr>
        <p:txBody>
          <a:bodyPr/>
          <a:lstStyle/>
          <a:p>
            <a:pPr marL="0" indent="0">
              <a:buNone/>
            </a:pPr>
            <a:r>
              <a:rPr lang="en-US" sz="2000" b="1" dirty="0">
                <a:latin typeface="Arial" panose="020B0604020202020204" pitchFamily="34" charset="0"/>
                <a:cs typeface="Arial" panose="020B0604020202020204" pitchFamily="34" charset="0"/>
              </a:rPr>
              <a:t>“With the Rosary, the Christian people </a:t>
            </a:r>
            <a:r>
              <a:rPr lang="en-US" sz="2000" b="1" i="1" dirty="0">
                <a:latin typeface="Arial" panose="020B0604020202020204" pitchFamily="34" charset="0"/>
                <a:cs typeface="Arial" panose="020B0604020202020204" pitchFamily="34" charset="0"/>
              </a:rPr>
              <a:t>sits at the school of Mary</a:t>
            </a:r>
            <a:r>
              <a:rPr lang="en-US" sz="2000" b="1" dirty="0">
                <a:latin typeface="Arial" panose="020B0604020202020204" pitchFamily="34" charset="0"/>
                <a:cs typeface="Arial" panose="020B0604020202020204" pitchFamily="34" charset="0"/>
              </a:rPr>
              <a:t> and is led to contemplate the beauty on the face of Christ and to experience the depths of his love. Through the Rosary the faithful receive abundant grace, as though from the very hands of the Mother of the Redeemer.”</a:t>
            </a:r>
          </a:p>
          <a:p>
            <a:pPr marL="0" indent="0">
              <a:buNone/>
            </a:pP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Pope St. John Paul II, RVM,1</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7589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066800" y="381000"/>
            <a:ext cx="7772400" cy="1143000"/>
          </a:xfrm>
        </p:spPr>
        <p:txBody>
          <a:bodyPr/>
          <a:lstStyle/>
          <a:p>
            <a:pPr algn="ctr"/>
            <a:r>
              <a:rPr lang="en-US" altLang="en-US" sz="3400" b="1" dirty="0">
                <a:latin typeface="Arial" panose="020B0604020202020204" pitchFamily="34" charset="0"/>
                <a:cs typeface="Arial" panose="020B0604020202020204" pitchFamily="34" charset="0"/>
              </a:rPr>
              <a:t>School of Mary: History of the Rosary</a:t>
            </a:r>
          </a:p>
        </p:txBody>
      </p:sp>
      <p:sp>
        <p:nvSpPr>
          <p:cNvPr id="196611" name="Rectangle 3"/>
          <p:cNvSpPr>
            <a:spLocks noGrp="1" noChangeArrowheads="1"/>
          </p:cNvSpPr>
          <p:nvPr>
            <p:ph type="body" idx="1"/>
          </p:nvPr>
        </p:nvSpPr>
        <p:spPr/>
        <p:txBody>
          <a:bodyPr/>
          <a:lstStyle/>
          <a:p>
            <a:pPr lvl="2">
              <a:lnSpc>
                <a:spcPct val="80000"/>
              </a:lnSpc>
              <a:buFontTx/>
              <a:buNone/>
            </a:pPr>
            <a:r>
              <a:rPr lang="en-US" altLang="en-US" sz="2000" dirty="0">
                <a:latin typeface="Arial" panose="020B0604020202020204" pitchFamily="34" charset="0"/>
                <a:cs typeface="Arial" panose="020B0604020202020204" pitchFamily="34" charset="0"/>
              </a:rPr>
              <a:t>	</a:t>
            </a:r>
          </a:p>
          <a:p>
            <a:pPr lvl="2">
              <a:lnSpc>
                <a:spcPct val="80000"/>
              </a:lnSpc>
              <a:buFontTx/>
              <a:buNone/>
            </a:pPr>
            <a:r>
              <a:rPr lang="en-US" altLang="en-US" sz="2000" b="1" dirty="0">
                <a:latin typeface="Arial" panose="020B0604020202020204" pitchFamily="34" charset="0"/>
                <a:cs typeface="Arial" panose="020B0604020202020204" pitchFamily="34" charset="0"/>
              </a:rPr>
              <a:t>	“</a:t>
            </a:r>
            <a:r>
              <a:rPr lang="en-CA" altLang="en-US" sz="2000" b="1" i="1" dirty="0">
                <a:latin typeface="Arial" panose="020B0604020202020204" pitchFamily="34" charset="0"/>
                <a:cs typeface="Arial" panose="020B0604020202020204" pitchFamily="34" charset="0"/>
              </a:rPr>
              <a:t>Wonder not that you have obtained so little fruit by your labors. You have spent them on barren soil, not yet watered with the dew of Divine grace. When God willed to renew the face of the earth, He began by sending down on it fertilizing rain of the Angelic Salutation. Therefore preach my psalter composed of 150 Angelic Salutations and fifteen Our Fathers, and you will obtain an abundant harvest.”</a:t>
            </a:r>
            <a:r>
              <a:rPr lang="en-US" altLang="en-US" sz="2000" b="1" dirty="0">
                <a:latin typeface="Arial" panose="020B0604020202020204" pitchFamily="34" charset="0"/>
                <a:cs typeface="Arial" panose="020B0604020202020204" pitchFamily="34" charset="0"/>
              </a:rPr>
              <a:t> </a:t>
            </a:r>
          </a:p>
          <a:p>
            <a:pPr lvl="2">
              <a:lnSpc>
                <a:spcPct val="80000"/>
              </a:lnSpc>
              <a:buFontTx/>
              <a:buNone/>
            </a:pPr>
            <a:endParaRPr lang="en-US" altLang="en-US" sz="2000" b="1" dirty="0">
              <a:latin typeface="Arial" panose="020B0604020202020204" pitchFamily="34" charset="0"/>
              <a:cs typeface="Arial" panose="020B0604020202020204" pitchFamily="34" charset="0"/>
            </a:endParaRPr>
          </a:p>
          <a:p>
            <a:pPr lvl="2">
              <a:lnSpc>
                <a:spcPct val="80000"/>
              </a:lnSpc>
              <a:buFontTx/>
              <a:buNone/>
            </a:pPr>
            <a:r>
              <a:rPr lang="en-US" altLang="en-US" sz="2000" b="1" dirty="0">
                <a:latin typeface="Arial" panose="020B0604020202020204" pitchFamily="34" charset="0"/>
                <a:cs typeface="Arial" panose="020B0604020202020204" pitchFamily="34" charset="0"/>
              </a:rPr>
              <a:t>	Instructions by the Blessed Mother to St. Dominic</a:t>
            </a:r>
            <a:r>
              <a:rPr lang="en-US" alt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59103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066800" y="381000"/>
            <a:ext cx="7772400" cy="762000"/>
          </a:xfrm>
        </p:spPr>
        <p:txBody>
          <a:bodyPr/>
          <a:lstStyle/>
          <a:p>
            <a:pPr algn="ctr"/>
            <a:r>
              <a:rPr lang="en-US" altLang="en-US" sz="4000" b="1" dirty="0">
                <a:latin typeface="Arial" panose="020B0604020202020204" pitchFamily="34" charset="0"/>
                <a:cs typeface="Arial" panose="020B0604020202020204" pitchFamily="34" charset="0"/>
              </a:rPr>
              <a:t>The Hail Mary</a:t>
            </a:r>
          </a:p>
        </p:txBody>
      </p:sp>
      <p:sp>
        <p:nvSpPr>
          <p:cNvPr id="204803" name="Rectangle 3"/>
          <p:cNvSpPr>
            <a:spLocks noGrp="1" noChangeArrowheads="1"/>
          </p:cNvSpPr>
          <p:nvPr>
            <p:ph type="body" idx="1"/>
          </p:nvPr>
        </p:nvSpPr>
        <p:spPr/>
        <p:txBody>
          <a:bodyPr/>
          <a:lstStyle/>
          <a:p>
            <a:pPr>
              <a:buFontTx/>
              <a:buNone/>
            </a:pPr>
            <a:r>
              <a:rPr lang="en-US" altLang="en-US" sz="2400" b="1" dirty="0">
                <a:latin typeface="Arial" panose="020B0604020202020204" pitchFamily="34" charset="0"/>
                <a:cs typeface="Arial" panose="020B0604020202020204" pitchFamily="34" charset="0"/>
              </a:rPr>
              <a:t>   </a:t>
            </a:r>
          </a:p>
          <a:p>
            <a:pPr>
              <a:buFontTx/>
              <a:buNone/>
            </a:pPr>
            <a:r>
              <a:rPr lang="en-US" altLang="en-US" sz="2400" b="1" dirty="0">
                <a:latin typeface="Arial" panose="020B0604020202020204" pitchFamily="34" charset="0"/>
                <a:cs typeface="Arial" panose="020B0604020202020204" pitchFamily="34" charset="0"/>
              </a:rPr>
              <a:t>   </a:t>
            </a:r>
          </a:p>
          <a:p>
            <a:pPr>
              <a:buFontTx/>
              <a:buNone/>
            </a:pPr>
            <a:r>
              <a:rPr lang="en-US" altLang="en-US" sz="2400" b="1" dirty="0">
                <a:latin typeface="Arial" panose="020B0604020202020204" pitchFamily="34" charset="0"/>
                <a:cs typeface="Arial" panose="020B0604020202020204" pitchFamily="34" charset="0"/>
              </a:rPr>
              <a:t>    “The repetition of the </a:t>
            </a:r>
            <a:r>
              <a:rPr lang="en-US" altLang="en-US" sz="2400" b="1" i="1" dirty="0">
                <a:latin typeface="Arial" panose="020B0604020202020204" pitchFamily="34" charset="0"/>
                <a:cs typeface="Arial" panose="020B0604020202020204" pitchFamily="34" charset="0"/>
              </a:rPr>
              <a:t>Hail Mary</a:t>
            </a:r>
            <a:r>
              <a:rPr lang="en-US" altLang="en-US" sz="2400" b="1" dirty="0">
                <a:latin typeface="Arial" panose="020B0604020202020204" pitchFamily="34" charset="0"/>
                <a:cs typeface="Arial" panose="020B0604020202020204" pitchFamily="34" charset="0"/>
              </a:rPr>
              <a:t> in the Rosary gives us a share in God's own wonder and pleasure: in jubilant amazement we acknowledge the greatest miracle of history. Mary's prophecy here finds its fulfilment: ‘Henceforth all generations will call me blessed’ (Lk 1:48).” </a:t>
            </a:r>
          </a:p>
          <a:p>
            <a:pPr>
              <a:buFontTx/>
              <a:buNone/>
            </a:pPr>
            <a:r>
              <a:rPr lang="en-US" altLang="en-US" sz="2400" b="1" dirty="0">
                <a:latin typeface="Arial" panose="020B0604020202020204" pitchFamily="34" charset="0"/>
                <a:cs typeface="Arial" panose="020B0604020202020204" pitchFamily="34" charset="0"/>
              </a:rPr>
              <a:t>	</a:t>
            </a:r>
            <a:r>
              <a:rPr lang="en-US" altLang="en-US" sz="2400" b="1" i="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RVM, 33</a:t>
            </a:r>
          </a:p>
        </p:txBody>
      </p:sp>
    </p:spTree>
    <p:extLst>
      <p:ext uri="{BB962C8B-B14F-4D97-AF65-F5344CB8AC3E}">
        <p14:creationId xmlns:p14="http://schemas.microsoft.com/office/powerpoint/2010/main" val="1323317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1066800" y="381000"/>
            <a:ext cx="7772400" cy="685800"/>
          </a:xfrm>
        </p:spPr>
        <p:txBody>
          <a:bodyPr/>
          <a:lstStyle/>
          <a:p>
            <a:pPr algn="ctr"/>
            <a:r>
              <a:rPr lang="en-US" altLang="en-US" sz="4000" b="1" dirty="0">
                <a:latin typeface="Arial" panose="020B0604020202020204" pitchFamily="34" charset="0"/>
                <a:cs typeface="Arial" panose="020B0604020202020204" pitchFamily="34" charset="0"/>
              </a:rPr>
              <a:t>Mysteries of the Rosary</a:t>
            </a:r>
          </a:p>
        </p:txBody>
      </p:sp>
      <p:sp>
        <p:nvSpPr>
          <p:cNvPr id="221187" name="Rectangle 3"/>
          <p:cNvSpPr>
            <a:spLocks noGrp="1" noChangeArrowheads="1"/>
          </p:cNvSpPr>
          <p:nvPr>
            <p:ph type="body" idx="1"/>
          </p:nvPr>
        </p:nvSpPr>
        <p:spPr/>
        <p:txBody>
          <a:bodyPr/>
          <a:lstStyle/>
          <a:p>
            <a:pPr>
              <a:lnSpc>
                <a:spcPct val="80000"/>
              </a:lnSpc>
              <a:buFontTx/>
              <a:buNone/>
            </a:pPr>
            <a:r>
              <a:rPr lang="en-US" altLang="en-US" sz="2400" dirty="0">
                <a:latin typeface="Arial" panose="020B0604020202020204" pitchFamily="34" charset="0"/>
                <a:cs typeface="Arial" panose="020B0604020202020204" pitchFamily="34" charset="0"/>
              </a:rPr>
              <a:t>     </a:t>
            </a:r>
          </a:p>
          <a:p>
            <a:pPr>
              <a:lnSpc>
                <a:spcPct val="80000"/>
              </a:lnSpc>
              <a:buFontTx/>
              <a:buNone/>
            </a:pPr>
            <a:r>
              <a:rPr lang="en-US" altLang="en-US" sz="2400" b="1" dirty="0">
                <a:latin typeface="Arial" panose="020B0604020202020204" pitchFamily="34" charset="0"/>
                <a:cs typeface="Arial" panose="020B0604020202020204" pitchFamily="34" charset="0"/>
              </a:rPr>
              <a:t>    “…namely the element of contemplation. Without this the Rosary is a body without a soul, and its recitation is in danger of becoming a mechanical repetition of formulas and of going counter to the warning of Christ: "And in praying do not heap up empty phrases as the Gentiles do; for they think that they will be heard for their many words" (Mt. 6:7)…”</a:t>
            </a:r>
          </a:p>
          <a:p>
            <a:pPr>
              <a:lnSpc>
                <a:spcPct val="80000"/>
              </a:lnSpc>
              <a:buFontTx/>
              <a:buNone/>
            </a:pPr>
            <a:endParaRPr lang="en-US" altLang="en-US" sz="2400" b="1" dirty="0">
              <a:latin typeface="Arial" panose="020B0604020202020204" pitchFamily="34" charset="0"/>
              <a:cs typeface="Arial" panose="020B0604020202020204" pitchFamily="34" charset="0"/>
            </a:endParaRPr>
          </a:p>
          <a:p>
            <a:pPr>
              <a:lnSpc>
                <a:spcPct val="80000"/>
              </a:lnSpc>
              <a:buNone/>
            </a:pPr>
            <a:r>
              <a:rPr lang="en-US" altLang="en-US" sz="2400" b="1" dirty="0">
                <a:latin typeface="Arial" panose="020B0604020202020204" pitchFamily="34" charset="0"/>
                <a:cs typeface="Arial" panose="020B0604020202020204" pitchFamily="34" charset="0"/>
              </a:rPr>
              <a:t>		                        Pope Paul VI </a:t>
            </a:r>
            <a:r>
              <a:rPr lang="en-US" altLang="en-US" sz="2400" b="1" dirty="0" err="1">
                <a:latin typeface="Arial" panose="020B0604020202020204" pitchFamily="34" charset="0"/>
                <a:cs typeface="Arial" panose="020B0604020202020204" pitchFamily="34" charset="0"/>
              </a:rPr>
              <a:t>Marialis</a:t>
            </a:r>
            <a:r>
              <a:rPr lang="en-US" altLang="en-US" sz="2400" b="1" dirty="0">
                <a:latin typeface="Arial" panose="020B0604020202020204" pitchFamily="34" charset="0"/>
                <a:cs typeface="Arial" panose="020B0604020202020204" pitchFamily="34" charset="0"/>
              </a:rPr>
              <a:t> </a:t>
            </a:r>
            <a:r>
              <a:rPr lang="en-US" altLang="en-US" sz="2400" b="1" dirty="0" err="1">
                <a:latin typeface="Arial" panose="020B0604020202020204" pitchFamily="34" charset="0"/>
                <a:cs typeface="Arial" panose="020B0604020202020204" pitchFamily="34" charset="0"/>
              </a:rPr>
              <a:t>Cultus</a:t>
            </a:r>
            <a:r>
              <a:rPr lang="en-US" altLang="en-US" sz="2400" b="1" dirty="0">
                <a:latin typeface="Arial" panose="020B0604020202020204" pitchFamily="34" charset="0"/>
                <a:cs typeface="Arial" panose="020B0604020202020204" pitchFamily="34" charset="0"/>
              </a:rPr>
              <a:t>, 47 </a:t>
            </a:r>
            <a:r>
              <a:rPr lang="en-US" altLang="en-US"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85929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“Abundant Grace”</a:t>
            </a:r>
          </a:p>
        </p:txBody>
      </p:sp>
      <p:sp>
        <p:nvSpPr>
          <p:cNvPr id="125955" name="Rectangle 3"/>
          <p:cNvSpPr>
            <a:spLocks noGrp="1" noChangeArrowheads="1"/>
          </p:cNvSpPr>
          <p:nvPr>
            <p:ph type="body" sz="half" idx="1"/>
          </p:nvPr>
        </p:nvSpPr>
        <p:spPr>
          <a:xfrm>
            <a:off x="1066800" y="1905000"/>
            <a:ext cx="7624762" cy="4113212"/>
          </a:xfrm>
        </p:spPr>
        <p:txBody>
          <a:bodyPr/>
          <a:lstStyle/>
          <a:p>
            <a:pPr marL="457200" indent="-457200">
              <a:buFont typeface="+mj-lt"/>
              <a:buAutoNum type="arabicParenR"/>
            </a:pPr>
            <a:r>
              <a:rPr lang="en-US" sz="2400" b="1" dirty="0">
                <a:latin typeface="Arial" panose="020B0604020202020204" pitchFamily="34" charset="0"/>
                <a:cs typeface="Arial" panose="020B0604020202020204" pitchFamily="34" charset="0"/>
              </a:rPr>
              <a:t>Battle of Lepanto—October 7, 1571</a:t>
            </a:r>
          </a:p>
          <a:p>
            <a:pPr marL="457200" indent="-457200">
              <a:buFont typeface="+mj-lt"/>
              <a:buAutoNum type="arabicParenR"/>
            </a:pPr>
            <a:r>
              <a:rPr lang="en-US" sz="2400" b="1" dirty="0">
                <a:latin typeface="Arial" panose="020B0604020202020204" pitchFamily="34" charset="0"/>
                <a:cs typeface="Arial" panose="020B0604020202020204" pitchFamily="34" charset="0"/>
              </a:rPr>
              <a:t>Hiroshima and Nagasaki, Japan—August 1945</a:t>
            </a:r>
          </a:p>
          <a:p>
            <a:pPr marL="457200" indent="-457200">
              <a:buFont typeface="+mj-lt"/>
              <a:buAutoNum type="arabicParenR"/>
            </a:pPr>
            <a:r>
              <a:rPr lang="en-US" sz="2400" b="1" dirty="0">
                <a:latin typeface="Arial" panose="020B0604020202020204" pitchFamily="34" charset="0"/>
                <a:cs typeface="Arial" panose="020B0604020202020204" pitchFamily="34" charset="0"/>
              </a:rPr>
              <a:t>Philippines—February 25</a:t>
            </a:r>
            <a:r>
              <a:rPr lang="en-US" sz="2400" b="1" baseline="30000" dirty="0">
                <a:latin typeface="Arial" panose="020B0604020202020204" pitchFamily="34" charset="0"/>
                <a:cs typeface="Arial" panose="020B0604020202020204" pitchFamily="34" charset="0"/>
              </a:rPr>
              <a:t>,</a:t>
            </a:r>
            <a:r>
              <a:rPr lang="en-US" sz="2400" b="1" dirty="0">
                <a:latin typeface="Arial" panose="020B0604020202020204" pitchFamily="34" charset="0"/>
                <a:cs typeface="Arial" panose="020B0604020202020204" pitchFamily="34" charset="0"/>
              </a:rPr>
              <a:t> 1986</a:t>
            </a:r>
          </a:p>
          <a:p>
            <a:pPr marL="457200" indent="-457200">
              <a:buFont typeface="+mj-lt"/>
              <a:buAutoNum type="arabicParenR"/>
            </a:pPr>
            <a:r>
              <a:rPr lang="en-US" sz="2400" b="1" dirty="0">
                <a:latin typeface="Arial" panose="020B0604020202020204" pitchFamily="34" charset="0"/>
                <a:cs typeface="Arial" panose="020B0604020202020204" pitchFamily="34" charset="0"/>
              </a:rPr>
              <a:t>Blessed </a:t>
            </a:r>
            <a:r>
              <a:rPr lang="en-US" sz="2400" b="1" dirty="0" err="1">
                <a:latin typeface="Arial" panose="020B0604020202020204" pitchFamily="34" charset="0"/>
                <a:cs typeface="Arial" panose="020B0604020202020204" pitchFamily="34" charset="0"/>
              </a:rPr>
              <a:t>Bartolo</a:t>
            </a:r>
            <a:r>
              <a:rPr lang="en-US" sz="2400" b="1" dirty="0">
                <a:latin typeface="Arial" panose="020B0604020202020204" pitchFamily="34" charset="0"/>
                <a:cs typeface="Arial" panose="020B0604020202020204" pitchFamily="34" charset="0"/>
              </a:rPr>
              <a:t> Longo—1860“Whoever spreads the Rosary is saved!”.</a:t>
            </a:r>
          </a:p>
        </p:txBody>
      </p:sp>
    </p:spTree>
    <p:extLst>
      <p:ext uri="{BB962C8B-B14F-4D97-AF65-F5344CB8AC3E}">
        <p14:creationId xmlns:p14="http://schemas.microsoft.com/office/powerpoint/2010/main" val="4022240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“Why Not Try It?”</a:t>
            </a:r>
          </a:p>
        </p:txBody>
      </p:sp>
      <p:sp>
        <p:nvSpPr>
          <p:cNvPr id="125955" name="Rectangle 3"/>
          <p:cNvSpPr>
            <a:spLocks noGrp="1" noChangeArrowheads="1"/>
          </p:cNvSpPr>
          <p:nvPr>
            <p:ph type="body" sz="half" idx="1"/>
          </p:nvPr>
        </p:nvSpPr>
        <p:spPr>
          <a:xfrm>
            <a:off x="1066800" y="1905000"/>
            <a:ext cx="7624762" cy="4113212"/>
          </a:xfrm>
        </p:spPr>
        <p:txBody>
          <a:bodyPr/>
          <a:lstStyle/>
          <a:p>
            <a:pPr marL="0" indent="0">
              <a:buNone/>
            </a:pPr>
            <a:r>
              <a:rPr lang="en-US" sz="2000" b="1" i="1" dirty="0">
                <a:latin typeface="Arial" panose="020B0604020202020204" pitchFamily="34" charset="0"/>
                <a:cs typeface="Arial" panose="020B0604020202020204" pitchFamily="34" charset="0"/>
              </a:rPr>
              <a:t>The family that prays together stays together. </a:t>
            </a:r>
            <a:r>
              <a:rPr lang="en-US" sz="2000" b="1" dirty="0">
                <a:latin typeface="Arial" panose="020B0604020202020204" pitchFamily="34" charset="0"/>
                <a:cs typeface="Arial" panose="020B0604020202020204" pitchFamily="34" charset="0"/>
              </a:rPr>
              <a:t>The Holy Rosary, by age-old tradition, has shown itself particularly effective as a prayer which brings the family together. Individual family members, in turning their eyes towards Jesus, also regain the ability to look one another in the eye, to communicate, to show solidarity, to forgive one another and to see their covenant of love renewed in the Spirit of God…. without prejudice to the Rosary's basic structure, there is nothing to stop children and young people from praying it – either within the family or in groups – with appropriate symbolic and practical aids to understanding and appreciation. Why not try it? </a:t>
            </a:r>
          </a:p>
          <a:p>
            <a:pPr marL="0" indent="0">
              <a:buNone/>
            </a:pPr>
            <a:r>
              <a:rPr lang="en-US" sz="2000" dirty="0">
                <a:latin typeface="Arial" panose="020B0604020202020204" pitchFamily="34" charset="0"/>
                <a:cs typeface="Arial" panose="020B0604020202020204" pitchFamily="34" charset="0"/>
              </a:rPr>
              <a:t>			Pope St. John Paul II, RVM,41-42</a:t>
            </a:r>
            <a:endParaRPr lang="en-US" sz="2000" b="1" dirty="0">
              <a:latin typeface="Arial" panose="020B0604020202020204" pitchFamily="34" charset="0"/>
              <a:cs typeface="Arial" panose="020B0604020202020204" pitchFamily="34" charset="0"/>
            </a:endParaRPr>
          </a:p>
          <a:p>
            <a:pPr marL="0" indent="0">
              <a:buNone/>
            </a:pP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4988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Brown Scapular</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2000" b="1" dirty="0">
                <a:latin typeface="Arial" panose="020B0604020202020204" pitchFamily="34" charset="0"/>
                <a:cs typeface="Arial" panose="020B0604020202020204" pitchFamily="34" charset="0"/>
              </a:rPr>
              <a:t>“</a:t>
            </a:r>
            <a:r>
              <a:rPr lang="en-US" sz="2000" b="1" dirty="0" err="1">
                <a:latin typeface="Arial" panose="020B0604020202020204" pitchFamily="34" charset="0"/>
                <a:cs typeface="Arial" panose="020B0604020202020204" pitchFamily="34" charset="0"/>
              </a:rPr>
              <a:t>Sacramentals</a:t>
            </a:r>
            <a:r>
              <a:rPr lang="en-US" sz="2000" b="1" dirty="0">
                <a:latin typeface="Arial" panose="020B0604020202020204" pitchFamily="34" charset="0"/>
                <a:cs typeface="Arial" panose="020B0604020202020204" pitchFamily="34" charset="0"/>
              </a:rPr>
              <a:t> do not confer the grace of the Holy Spirit in the way that the sacraments do, but by the Church’s prayer they prepare us to receive grace and dispose us to cooperate with it. For well-disposed members of the faithful, the liturgy of the sacraments and </a:t>
            </a:r>
            <a:r>
              <a:rPr lang="en-US" sz="2000" b="1" dirty="0" err="1">
                <a:latin typeface="Arial" panose="020B0604020202020204" pitchFamily="34" charset="0"/>
                <a:cs typeface="Arial" panose="020B0604020202020204" pitchFamily="34" charset="0"/>
              </a:rPr>
              <a:t>sacramentals</a:t>
            </a:r>
            <a:r>
              <a:rPr lang="en-US" sz="2000" b="1" dirty="0">
                <a:latin typeface="Arial" panose="020B0604020202020204" pitchFamily="34" charset="0"/>
                <a:cs typeface="Arial" panose="020B0604020202020204" pitchFamily="34" charset="0"/>
              </a:rPr>
              <a:t> sanctifies almost every event of their lives with the divine grace which flows form the Paschal mystery of the Passion, Death, and Resurrection of Christ. From this source all sacraments and </a:t>
            </a:r>
            <a:r>
              <a:rPr lang="en-US" sz="2000" b="1" dirty="0" err="1">
                <a:latin typeface="Arial" panose="020B0604020202020204" pitchFamily="34" charset="0"/>
                <a:cs typeface="Arial" panose="020B0604020202020204" pitchFamily="34" charset="0"/>
              </a:rPr>
              <a:t>sacramentals</a:t>
            </a:r>
            <a:r>
              <a:rPr lang="en-US" sz="2000" b="1" dirty="0">
                <a:latin typeface="Arial" panose="020B0604020202020204" pitchFamily="34" charset="0"/>
                <a:cs typeface="Arial" panose="020B0604020202020204" pitchFamily="34" charset="0"/>
              </a:rPr>
              <a:t> draw their power.”</a:t>
            </a:r>
          </a:p>
          <a:p>
            <a:pPr marL="0" indent="0">
              <a:buNone/>
            </a:pP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CCC 1670</a:t>
            </a:r>
          </a:p>
        </p:txBody>
      </p:sp>
    </p:spTree>
    <p:extLst>
      <p:ext uri="{BB962C8B-B14F-4D97-AF65-F5344CB8AC3E}">
        <p14:creationId xmlns:p14="http://schemas.microsoft.com/office/powerpoint/2010/main" val="251118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Brown Scapular</a:t>
            </a:r>
          </a:p>
        </p:txBody>
      </p:sp>
      <p:sp>
        <p:nvSpPr>
          <p:cNvPr id="125955" name="Rectangle 3"/>
          <p:cNvSpPr>
            <a:spLocks noGrp="1" noChangeArrowheads="1"/>
          </p:cNvSpPr>
          <p:nvPr>
            <p:ph type="body" sz="half" idx="1"/>
          </p:nvPr>
        </p:nvSpPr>
        <p:spPr>
          <a:xfrm>
            <a:off x="990600" y="1752600"/>
            <a:ext cx="7624762" cy="4113212"/>
          </a:xfrm>
        </p:spPr>
        <p:txBody>
          <a:bodyPr/>
          <a:lstStyle/>
          <a:p>
            <a:pPr marL="0" indent="0">
              <a:buNone/>
            </a:pPr>
            <a:r>
              <a:rPr lang="en-US" sz="1800" b="1" dirty="0">
                <a:latin typeface="Arial" panose="020B0604020202020204" pitchFamily="34" charset="0"/>
                <a:cs typeface="Arial" panose="020B0604020202020204" pitchFamily="34" charset="0"/>
              </a:rPr>
              <a:t>“The sign of the Scapular points to an effective synthesis of Marian spirituality, which nourishes the devotion of believers and makes them sensitive to the Virgin Mother’s loving presence in their lives. The scapular is essentially a “habit.” …Therefore two truths are evoked by the sign of the Scapular: on the one hand, the constant protection of the Blessed Virgin, not only on life’s journey, but also at the moment of Passing into the fullness of eternal glory; on the other, the awareness that devotion to her cannot be limited to prayers and tributes in her honor of certain occasions, but must become a “habit,” that is, a permanent orientation of one’s own Christian conduct, woven of prayer and interior life, through frequent reception of the sacraments and the concrete practice of the spiritual and corporal works of mercy. In this way, the Scapular becomes a sign of the “Covenant” and reciprocal communion between Mary and the faithful…”                     </a:t>
            </a:r>
            <a:r>
              <a:rPr lang="en-US" sz="1800" dirty="0">
                <a:latin typeface="Arial" panose="020B0604020202020204" pitchFamily="34" charset="0"/>
                <a:cs typeface="Arial" panose="020B0604020202020204" pitchFamily="34" charset="0"/>
              </a:rPr>
              <a:t>Pope Saint John Paul II </a:t>
            </a: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05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The Brown Scapular</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r>
              <a:rPr lang="en-US" sz="2000" b="1" dirty="0">
                <a:latin typeface="Arial" panose="020B0604020202020204" pitchFamily="34" charset="0"/>
                <a:cs typeface="Arial" panose="020B0604020202020204" pitchFamily="34" charset="0"/>
              </a:rPr>
              <a:t>"Take this Scapular, it shall be a sign of salvation, a protection in danger and a pledge of peace. Whosoever dies wearing this Scapular shall not suffer eternal fire…Wear it devoutly and perseveringly. It is my garment. To be clothed in it means you are continually thinking of me, and I in turn, am always thinking of you and helping you to secure eternal life." </a:t>
            </a:r>
          </a:p>
          <a:p>
            <a:pPr marL="0" indent="0">
              <a:buNone/>
            </a:pPr>
            <a:r>
              <a:rPr lang="en-US" sz="2000" b="1" dirty="0">
                <a:latin typeface="Arial" panose="020B0604020202020204" pitchFamily="34" charset="0"/>
                <a:cs typeface="Arial" panose="020B0604020202020204" pitchFamily="34" charset="0"/>
              </a:rPr>
              <a:t>Conditions attached to the Brown Scapular:</a:t>
            </a:r>
          </a:p>
          <a:p>
            <a:pPr marL="457200" indent="-457200">
              <a:buFont typeface="+mj-lt"/>
              <a:buAutoNum type="arabicParenR"/>
            </a:pPr>
            <a:r>
              <a:rPr lang="en-US" sz="2000" b="1" dirty="0">
                <a:latin typeface="Arial" panose="020B0604020202020204" pitchFamily="34" charset="0"/>
                <a:cs typeface="Arial" panose="020B0604020202020204" pitchFamily="34" charset="0"/>
              </a:rPr>
              <a:t>Wear the scapular at all times</a:t>
            </a:r>
          </a:p>
          <a:p>
            <a:pPr marL="457200" indent="-457200">
              <a:buFont typeface="+mj-lt"/>
              <a:buAutoNum type="arabicParenR"/>
            </a:pPr>
            <a:r>
              <a:rPr lang="en-US" sz="2000" b="1" dirty="0">
                <a:latin typeface="Arial" panose="020B0604020202020204" pitchFamily="34" charset="0"/>
                <a:cs typeface="Arial" panose="020B0604020202020204" pitchFamily="34" charset="0"/>
              </a:rPr>
              <a:t>Observe chastity according to one’s state in life </a:t>
            </a:r>
          </a:p>
          <a:p>
            <a:pPr marL="457200" indent="-457200">
              <a:buFont typeface="+mj-lt"/>
              <a:buAutoNum type="arabicParenR"/>
            </a:pPr>
            <a:r>
              <a:rPr lang="en-US" sz="2000" b="1" dirty="0">
                <a:latin typeface="Arial" panose="020B0604020202020204" pitchFamily="34" charset="0"/>
                <a:cs typeface="Arial" panose="020B0604020202020204" pitchFamily="34" charset="0"/>
              </a:rPr>
              <a:t>Recite the Little Office of Our Blessed Mother (Rosary, with permission from a priest, can be substituted) </a:t>
            </a:r>
          </a:p>
        </p:txBody>
      </p:sp>
    </p:spTree>
    <p:extLst>
      <p:ext uri="{BB962C8B-B14F-4D97-AF65-F5344CB8AC3E}">
        <p14:creationId xmlns:p14="http://schemas.microsoft.com/office/powerpoint/2010/main" val="424376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anim calcmode="lin" valueType="num">
                                      <p:cBhvr additive="base">
                                        <p:cTn id="7" dur="500" fill="hold"/>
                                        <p:tgtEl>
                                          <p:spTgt spid="1259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5955">
                                            <p:txEl>
                                              <p:pRg st="2" end="2"/>
                                            </p:txEl>
                                          </p:spTgt>
                                        </p:tgtEl>
                                        <p:attrNameLst>
                                          <p:attrName>style.visibility</p:attrName>
                                        </p:attrNameLst>
                                      </p:cBhvr>
                                      <p:to>
                                        <p:strVal val="visible"/>
                                      </p:to>
                                    </p:set>
                                    <p:anim calcmode="lin" valueType="num">
                                      <p:cBhvr additive="base">
                                        <p:cTn id="11" dur="500" fill="hold"/>
                                        <p:tgtEl>
                                          <p:spTgt spid="12595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595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5955">
                                            <p:txEl>
                                              <p:pRg st="3" end="3"/>
                                            </p:txEl>
                                          </p:spTgt>
                                        </p:tgtEl>
                                        <p:attrNameLst>
                                          <p:attrName>style.visibility</p:attrName>
                                        </p:attrNameLst>
                                      </p:cBhvr>
                                      <p:to>
                                        <p:strVal val="visible"/>
                                      </p:to>
                                    </p:set>
                                    <p:anim calcmode="lin" valueType="num">
                                      <p:cBhvr additive="base">
                                        <p:cTn id="15" dur="500" fill="hold"/>
                                        <p:tgtEl>
                                          <p:spTgt spid="12595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595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5955">
                                            <p:txEl>
                                              <p:pRg st="4" end="4"/>
                                            </p:txEl>
                                          </p:spTgt>
                                        </p:tgtEl>
                                        <p:attrNameLst>
                                          <p:attrName>style.visibility</p:attrName>
                                        </p:attrNameLst>
                                      </p:cBhvr>
                                      <p:to>
                                        <p:strVal val="visible"/>
                                      </p:to>
                                    </p:set>
                                    <p:anim calcmode="lin" valueType="num">
                                      <p:cBhvr additive="base">
                                        <p:cTn id="19"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59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380" y="274638"/>
            <a:ext cx="7629420" cy="1173162"/>
          </a:xfrm>
        </p:spPr>
        <p:txBody>
          <a:bodyPr>
            <a:normAutofit/>
          </a:bodyPr>
          <a:lstStyle/>
          <a:p>
            <a:pPr algn="ctr"/>
            <a:r>
              <a:rPr lang="en-US" b="1" dirty="0">
                <a:latin typeface="Arial" panose="020B0604020202020204" pitchFamily="34" charset="0"/>
                <a:cs typeface="Arial" panose="020B0604020202020204" pitchFamily="34" charset="0"/>
              </a:rPr>
              <a:t>First Five Saturdays</a:t>
            </a:r>
          </a:p>
        </p:txBody>
      </p:sp>
      <p:sp>
        <p:nvSpPr>
          <p:cNvPr id="3" name="Content Placeholder 2"/>
          <p:cNvSpPr>
            <a:spLocks noGrp="1"/>
          </p:cNvSpPr>
          <p:nvPr>
            <p:ph idx="1"/>
          </p:nvPr>
        </p:nvSpPr>
        <p:spPr>
          <a:xfrm>
            <a:off x="762000" y="1600200"/>
            <a:ext cx="7924800" cy="4525963"/>
          </a:xfrm>
        </p:spPr>
        <p:txBody>
          <a:bodyPr>
            <a:normAutofit/>
          </a:bodyPr>
          <a:lstStyle/>
          <a:p>
            <a:pPr marL="514350" indent="-514350">
              <a:buFont typeface="+mj-lt"/>
              <a:buAutoNum type="arabicParenR"/>
            </a:pPr>
            <a:r>
              <a:rPr lang="en-US" b="1" dirty="0">
                <a:latin typeface="Arial" panose="020B0604020202020204" pitchFamily="34" charset="0"/>
                <a:cs typeface="Arial" panose="020B0604020202020204" pitchFamily="34" charset="0"/>
              </a:rPr>
              <a:t>Confess and receive Holy Communion</a:t>
            </a:r>
          </a:p>
          <a:p>
            <a:pPr marL="514350" indent="-514350">
              <a:buFont typeface="+mj-lt"/>
              <a:buAutoNum type="arabicParenR"/>
            </a:pPr>
            <a:r>
              <a:rPr lang="en-US" b="1" dirty="0">
                <a:latin typeface="Arial" panose="020B0604020202020204" pitchFamily="34" charset="0"/>
                <a:cs typeface="Arial" panose="020B0604020202020204" pitchFamily="34" charset="0"/>
              </a:rPr>
              <a:t>Recite the Rosary</a:t>
            </a:r>
            <a:r>
              <a:rPr lang="en-US" dirty="0">
                <a:latin typeface="Arial" panose="020B0604020202020204" pitchFamily="34" charset="0"/>
                <a:cs typeface="Arial" panose="020B0604020202020204" pitchFamily="34" charset="0"/>
              </a:rPr>
              <a:t> </a:t>
            </a:r>
          </a:p>
          <a:p>
            <a:pPr marL="514350" indent="-514350">
              <a:buFont typeface="+mj-lt"/>
              <a:buAutoNum type="arabicParenR"/>
            </a:pPr>
            <a:r>
              <a:rPr lang="en-US" b="1" dirty="0">
                <a:latin typeface="Arial" panose="020B0604020202020204" pitchFamily="34" charset="0"/>
                <a:cs typeface="Arial" panose="020B0604020202020204" pitchFamily="34" charset="0"/>
              </a:rPr>
              <a:t>"Keep me company for fifteen minutes while meditating on the mysteries of the Rosary."</a:t>
            </a:r>
            <a:r>
              <a:rPr lang="en-US" dirty="0">
                <a:latin typeface="Arial" panose="020B0604020202020204" pitchFamily="34" charset="0"/>
                <a:cs typeface="Arial" panose="020B0604020202020204" pitchFamily="34" charset="0"/>
              </a:rPr>
              <a:t> </a:t>
            </a:r>
          </a:p>
          <a:p>
            <a:pPr marL="514350" indent="-514350">
              <a:buFont typeface="+mj-lt"/>
              <a:buAutoNum type="arabicParenR"/>
            </a:pPr>
            <a:r>
              <a:rPr lang="en-US" b="1" dirty="0">
                <a:latin typeface="Arial" panose="020B0604020202020204" pitchFamily="34" charset="0"/>
                <a:cs typeface="Arial" panose="020B0604020202020204" pitchFamily="34" charset="0"/>
              </a:rPr>
              <a:t>With the intention of making reparation.</a:t>
            </a:r>
            <a:endParaRPr lang="en-US" dirty="0">
              <a:latin typeface="Arial" panose="020B0604020202020204" pitchFamily="34" charset="0"/>
              <a:cs typeface="Arial" panose="020B0604020202020204" pitchFamily="34" charset="0"/>
            </a:endParaRPr>
          </a:p>
          <a:p>
            <a:pPr marL="514350" indent="-514350">
              <a:buFont typeface="+mj-lt"/>
              <a:buAutoNum type="arabicParenR"/>
            </a:pPr>
            <a:endParaRPr lang="en-US" b="1" dirty="0">
              <a:latin typeface="Arial" panose="020B0604020202020204" pitchFamily="34" charset="0"/>
              <a:cs typeface="Arial" panose="020B0604020202020204" pitchFamily="34" charset="0"/>
            </a:endParaRPr>
          </a:p>
          <a:p>
            <a:pPr marL="514350" indent="-514350">
              <a:buFont typeface="+mj-lt"/>
              <a:buAutoNum type="arabicParen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4138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Marian Consecration</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r>
              <a:rPr lang="en-US" sz="2000" b="1" dirty="0">
                <a:latin typeface="Arial" panose="020B0604020202020204" pitchFamily="34" charset="0"/>
                <a:cs typeface="Arial" panose="020B0604020202020204" pitchFamily="34" charset="0"/>
              </a:rPr>
              <a:t>“Of the essence of motherhood is the fact that it concerns the person. Motherhood always establishes a unique and unrepeatable relationship between two people: between mother and child and between child and mother. Even when the same woman is the mother of many children, her personal relationship with each one of them is of the very essence of motherhood...It can be said that motherhood ‘in the order of grace’ preserves the analogy with what ‘in the order of nature" characterizes the union between mother and child. In the light of this fact it becomes easier to understand why in Christ's testament on Golgotha his Mother's new motherhood is expressed in the singular, in reference to one man: ‘Behold your son.’”</a:t>
            </a:r>
          </a:p>
        </p:txBody>
      </p:sp>
    </p:spTree>
    <p:extLst>
      <p:ext uri="{BB962C8B-B14F-4D97-AF65-F5344CB8AC3E}">
        <p14:creationId xmlns:p14="http://schemas.microsoft.com/office/powerpoint/2010/main" val="2525466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Marian Consecration (cont.)</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r>
              <a:rPr lang="en-US" sz="2000" b="1" dirty="0">
                <a:latin typeface="Arial" panose="020B0604020202020204" pitchFamily="34" charset="0"/>
                <a:cs typeface="Arial" panose="020B0604020202020204" pitchFamily="34" charset="0"/>
              </a:rPr>
              <a:t>“It can also be said that these same words fully show the reason for the Marian dimension of the life of Christ's disciples. This is true not only of John, who at that hour stood at the foot of the Cross together with his Master's Mother, but it is also true of every disciple of Christ, of every Christian. The Redeemer entrusts his mother to the disciple, and at the same time he gives her to him as his mother. Mary's motherhood, which becomes man's inheritance, is a gift: a gift which Christ himself makes personally to every individual. The Redeemer entrusts Mary to John because he entrusts John to Mary...And all of this can be included in the word "entrusting." Such entrusting is the response to a person's love, and in particular to the love of a mother.” 								    </a:t>
            </a:r>
            <a:r>
              <a:rPr lang="en-US" sz="2000" dirty="0">
                <a:latin typeface="Arial" panose="020B0604020202020204" pitchFamily="34" charset="0"/>
                <a:cs typeface="Arial" panose="020B0604020202020204" pitchFamily="34" charset="0"/>
              </a:rPr>
              <a:t>RM,45</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224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Marian Consecration</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endParaRPr lang="en-US" sz="2400" b="1" i="1" dirty="0">
              <a:latin typeface="Arial" panose="020B0604020202020204" pitchFamily="34" charset="0"/>
              <a:cs typeface="Arial" panose="020B0604020202020204" pitchFamily="34" charset="0"/>
            </a:endParaRPr>
          </a:p>
          <a:p>
            <a:pPr marL="0" indent="0">
              <a:buNone/>
            </a:pPr>
            <a:r>
              <a:rPr lang="en-US" sz="2400" b="1" i="1" dirty="0">
                <a:latin typeface="Arial" panose="020B0604020202020204" pitchFamily="34" charset="0"/>
                <a:cs typeface="Arial" panose="020B0604020202020204" pitchFamily="34" charset="0"/>
              </a:rPr>
              <a:t>“This devotion consists then in giving ourselves entirely to the Blessed Virgin, in order to belong entirely to Jesus through her.”</a:t>
            </a:r>
            <a:endParaRPr lang="en-US" sz="2400" b="1"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St. Louis Marie </a:t>
            </a:r>
            <a:r>
              <a:rPr lang="en-US" sz="2400" dirty="0" err="1">
                <a:latin typeface="Arial" panose="020B0604020202020204" pitchFamily="34" charset="0"/>
                <a:cs typeface="Arial" panose="020B0604020202020204" pitchFamily="34" charset="0"/>
              </a:rPr>
              <a:t>Grignon</a:t>
            </a:r>
            <a:r>
              <a:rPr lang="en-US" sz="2400" dirty="0">
                <a:latin typeface="Arial" panose="020B0604020202020204" pitchFamily="34" charset="0"/>
                <a:cs typeface="Arial" panose="020B0604020202020204" pitchFamily="34" charset="0"/>
              </a:rPr>
              <a:t> de Montfort,  T</a:t>
            </a:r>
            <a:r>
              <a:rPr lang="en-US" sz="2400" i="1" dirty="0">
                <a:latin typeface="Arial" panose="020B0604020202020204" pitchFamily="34" charset="0"/>
                <a:cs typeface="Arial" panose="020B0604020202020204" pitchFamily="34" charset="0"/>
              </a:rPr>
              <a:t>rue Devotion to Mary </a:t>
            </a:r>
            <a:r>
              <a:rPr lang="en-US" sz="2400" dirty="0">
                <a:latin typeface="Arial" panose="020B0604020202020204" pitchFamily="34" charset="0"/>
                <a:cs typeface="Arial" panose="020B0604020202020204" pitchFamily="34" charset="0"/>
              </a:rPr>
              <a:t>(TDM)</a:t>
            </a:r>
            <a:r>
              <a:rPr lang="en-US" sz="2400" i="1"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No. 121.</a:t>
            </a:r>
          </a:p>
        </p:txBody>
      </p:sp>
    </p:spTree>
    <p:extLst>
      <p:ext uri="{BB962C8B-B14F-4D97-AF65-F5344CB8AC3E}">
        <p14:creationId xmlns:p14="http://schemas.microsoft.com/office/powerpoint/2010/main" val="1344904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What Does It Mean?</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endParaRPr lang="en-US" sz="2400" b="1" i="1" dirty="0">
              <a:latin typeface="Arial" panose="020B0604020202020204" pitchFamily="34" charset="0"/>
              <a:cs typeface="Arial" panose="020B0604020202020204" pitchFamily="34" charset="0"/>
            </a:endParaRPr>
          </a:p>
          <a:p>
            <a:pPr marL="0" indent="0">
              <a:buNone/>
            </a:pPr>
            <a:r>
              <a:rPr lang="en-US" sz="2400" b="1" i="1" dirty="0">
                <a:latin typeface="Arial" panose="020B0604020202020204" pitchFamily="34" charset="0"/>
                <a:cs typeface="Arial" panose="020B0604020202020204" pitchFamily="34" charset="0"/>
              </a:rPr>
              <a:t>  Consecration means…</a:t>
            </a:r>
          </a:p>
          <a:p>
            <a:pPr marL="457200" lvl="0" indent="-457200">
              <a:buFont typeface="+mj-lt"/>
              <a:buAutoNum type="arabicParenR"/>
            </a:pPr>
            <a:r>
              <a:rPr lang="en-US" sz="2400" b="1" dirty="0">
                <a:latin typeface="Arial" panose="020B0604020202020204" pitchFamily="34" charset="0"/>
                <a:cs typeface="Arial" panose="020B0604020202020204" pitchFamily="34" charset="0"/>
              </a:rPr>
              <a:t>in the proper sense only to God and by God</a:t>
            </a:r>
          </a:p>
          <a:p>
            <a:pPr marL="457200" lvl="0" indent="-457200">
              <a:buFont typeface="+mj-lt"/>
              <a:buAutoNum type="arabicParenR"/>
            </a:pPr>
            <a:r>
              <a:rPr lang="en-US" sz="2400" b="1" dirty="0">
                <a:latin typeface="Arial" panose="020B0604020202020204" pitchFamily="34" charset="0"/>
                <a:cs typeface="Arial" panose="020B0604020202020204" pitchFamily="34" charset="0"/>
              </a:rPr>
              <a:t>baptism which represents a germ</a:t>
            </a:r>
          </a:p>
          <a:p>
            <a:pPr marL="457200" lvl="0" indent="-457200">
              <a:buFont typeface="+mj-lt"/>
              <a:buAutoNum type="arabicParenR"/>
            </a:pPr>
            <a:r>
              <a:rPr lang="en-US" sz="2400" b="1" dirty="0">
                <a:latin typeface="Arial" panose="020B0604020202020204" pitchFamily="34" charset="0"/>
                <a:cs typeface="Arial" panose="020B0604020202020204" pitchFamily="34" charset="0"/>
              </a:rPr>
              <a:t>needed because God does nothing without us and therefore it is necessary we ask for consecration </a:t>
            </a:r>
          </a:p>
          <a:p>
            <a:pPr marL="457200" lvl="0" indent="-457200">
              <a:buFont typeface="+mj-lt"/>
              <a:buAutoNum type="arabicParenR"/>
            </a:pPr>
            <a:r>
              <a:rPr lang="en-US" sz="2400" b="1" dirty="0">
                <a:latin typeface="Arial" panose="020B0604020202020204" pitchFamily="34" charset="0"/>
                <a:cs typeface="Arial" panose="020B0604020202020204" pitchFamily="34" charset="0"/>
              </a:rPr>
              <a:t> the best way to do this is through Mary</a:t>
            </a:r>
          </a:p>
          <a:p>
            <a:pPr marL="457200" indent="-457200">
              <a:buFont typeface="+mj-lt"/>
              <a:buAutoNum type="arabicParenR"/>
            </a:pP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252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What Does It Mean?</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r>
              <a:rPr lang="en-US" sz="2400" b="1" i="1" dirty="0">
                <a:latin typeface="Arial" panose="020B0604020202020204" pitchFamily="34" charset="0"/>
                <a:cs typeface="Arial" panose="020B0604020202020204" pitchFamily="34" charset="0"/>
              </a:rPr>
              <a:t>“</a:t>
            </a:r>
            <a:r>
              <a:rPr lang="en-US" sz="2400" b="1" dirty="0">
                <a:latin typeface="Arial" panose="020B0604020202020204" pitchFamily="34" charset="0"/>
                <a:cs typeface="Arial" panose="020B0604020202020204" pitchFamily="34" charset="0"/>
              </a:rPr>
              <a:t>Consecrating ourselves to Mary means accepting her help to offer ourselves and the whole of mankind to Him who is holy, infinitely holy; it means accepting her help – by having recourse to her motherly heart which, beneath the Cross was open to love for every human being, for the whole world – in order to offer the world, the individual human being, mankind as a whole, and all the nations to Him who is infinitely holy.” </a:t>
            </a:r>
          </a:p>
          <a:p>
            <a:pPr marL="0" indent="0">
              <a:buNone/>
            </a:pPr>
            <a:r>
              <a:rPr lang="en-US" sz="2400" b="1"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Pope St. John Paul II, Homily at Fatima May 13, 1982</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2970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Fruits of this Consecration</a:t>
            </a:r>
          </a:p>
        </p:txBody>
      </p:sp>
      <p:sp>
        <p:nvSpPr>
          <p:cNvPr id="125955" name="Rectangle 3"/>
          <p:cNvSpPr>
            <a:spLocks noGrp="1" noChangeArrowheads="1"/>
          </p:cNvSpPr>
          <p:nvPr>
            <p:ph type="body" sz="half" idx="1"/>
          </p:nvPr>
        </p:nvSpPr>
        <p:spPr>
          <a:xfrm>
            <a:off x="990600" y="1752600"/>
            <a:ext cx="7624762" cy="5105400"/>
          </a:xfrm>
        </p:spPr>
        <p:txBody>
          <a:bodyPr/>
          <a:lstStyle/>
          <a:p>
            <a:pPr>
              <a:buNone/>
            </a:pPr>
            <a:r>
              <a:rPr lang="en-US" sz="2400" b="1" dirty="0">
                <a:latin typeface="Arial" panose="020B0604020202020204" pitchFamily="34" charset="0"/>
                <a:cs typeface="Arial" panose="020B0604020202020204" pitchFamily="34" charset="0"/>
              </a:rPr>
              <a:t>	“This devotion gives us up altogether to the service of God, and makes us imitate the example of Our Blessed Lord who willed to be ‘subject’ in regard to His Blessed Mother.  It obtains for us the special protection of Mary, who purifies our good works and adorns them when she offers them to her Divine Son.  It leads us to union with Our Blessed Lord; it is an easy, short , perfect and safe way.  It confers great interior freedom, procures great benefits for our neighbor, and is an excellent means of assuring our perseverance.”</a:t>
            </a:r>
            <a:r>
              <a:rPr lang="en-US" sz="2400" dirty="0">
                <a:latin typeface="Arial" panose="020B0604020202020204" pitchFamily="34" charset="0"/>
                <a:cs typeface="Arial" panose="020B0604020202020204" pitchFamily="34" charset="0"/>
              </a:rPr>
              <a:t>	St. Louis de Montfort, TDM</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842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How Do We Do It?</a:t>
            </a:r>
          </a:p>
        </p:txBody>
      </p:sp>
      <p:sp>
        <p:nvSpPr>
          <p:cNvPr id="125955" name="Rectangle 3"/>
          <p:cNvSpPr>
            <a:spLocks noGrp="1" noChangeArrowheads="1"/>
          </p:cNvSpPr>
          <p:nvPr>
            <p:ph type="body" sz="half" idx="1"/>
          </p:nvPr>
        </p:nvSpPr>
        <p:spPr>
          <a:xfrm>
            <a:off x="990600" y="1752600"/>
            <a:ext cx="7624762" cy="4267200"/>
          </a:xfrm>
        </p:spPr>
        <p:txBody>
          <a:bodyPr/>
          <a:lstStyle/>
          <a:p>
            <a:pPr marL="0" indent="0">
              <a:buNone/>
            </a:pPr>
            <a:r>
              <a:rPr lang="en-US" sz="2400" b="1" dirty="0">
                <a:latin typeface="Arial" panose="020B0604020202020204" pitchFamily="34" charset="0"/>
                <a:cs typeface="Arial" panose="020B0604020202020204" pitchFamily="34" charset="0"/>
              </a:rPr>
              <a:t>Step 1: Choose a Consecration Date</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nvPr>
        </p:nvGraphicFramePr>
        <p:xfrm>
          <a:off x="1447800" y="1752600"/>
          <a:ext cx="6172200" cy="5137596"/>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232809">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Marian Feast Day</a:t>
                      </a: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Date to Start</a:t>
                      </a: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Date of Consecration</a:t>
                      </a:r>
                    </a:p>
                  </a:txBody>
                  <a:tcPr marL="38100" marR="38100" marT="38100" marB="38100" anchor="ctr"/>
                </a:tc>
                <a:extLst>
                  <a:ext uri="{0D108BD9-81ED-4DB2-BD59-A6C34878D82A}">
                    <a16:rowId xmlns:a16="http://schemas.microsoft.com/office/drawing/2014/main" val="10000"/>
                  </a:ext>
                </a:extLst>
              </a:tr>
              <a:tr h="287528">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Solemnity of Mary</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November 29</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January 1</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1"/>
                  </a:ext>
                </a:extLst>
              </a:tr>
              <a:tr h="230023">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Presentation of the Lord</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December 31</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February 2</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2"/>
                  </a:ext>
                </a:extLst>
              </a:tr>
              <a:tr h="287528">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Our Lady of Lourdes</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January 9</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February 11</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3"/>
                  </a:ext>
                </a:extLst>
              </a:tr>
              <a:tr h="212452">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Annunciation</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February 20</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March 25</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4"/>
                  </a:ext>
                </a:extLst>
              </a:tr>
              <a:tr h="212452">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Feast of St. Louis de Montfort</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March 26</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April 28</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5"/>
                  </a:ext>
                </a:extLst>
              </a:tr>
              <a:tr h="254614">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Feast of Our Lady of Fatima</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April 10</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May 13</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6"/>
                  </a:ext>
                </a:extLst>
              </a:tr>
              <a:tr h="279206">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Visitation</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April 28</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May 31</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7"/>
                  </a:ext>
                </a:extLst>
              </a:tr>
              <a:tr h="246292">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Our Mother of Perpetual Help</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May 25</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June 27</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8"/>
                  </a:ext>
                </a:extLst>
              </a:tr>
              <a:tr h="212452">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Our Lady of Mount Carmel</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June 13</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July 16</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09"/>
                  </a:ext>
                </a:extLst>
              </a:tr>
              <a:tr h="212452">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Assumption</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July 13</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August 15</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0"/>
                  </a:ext>
                </a:extLst>
              </a:tr>
              <a:tr h="262561">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Queenship of Mary</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July 20</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August 22</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1"/>
                  </a:ext>
                </a:extLst>
              </a:tr>
              <a:tr h="344658">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Our Lady of Czestochowa</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July 24</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August 26</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2"/>
                  </a:ext>
                </a:extLst>
              </a:tr>
              <a:tr h="369249">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Birth of Mary</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August 6</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September 8</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3"/>
                  </a:ext>
                </a:extLst>
              </a:tr>
              <a:tr h="278831">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The Most Holy Name of Mary</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August 10</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September 12</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4"/>
                  </a:ext>
                </a:extLst>
              </a:tr>
              <a:tr h="212452">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Our Lady of Sorrows</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August 13</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September 15</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5"/>
                  </a:ext>
                </a:extLst>
              </a:tr>
              <a:tr h="237594">
                <a:tc>
                  <a:txBody>
                    <a:bodyPr/>
                    <a:lstStyle/>
                    <a:p>
                      <a:pPr algn="ctr"/>
                      <a:r>
                        <a:rPr lang="en-US" sz="800" b="1" dirty="0">
                          <a:solidFill>
                            <a:schemeClr val="tx1">
                              <a:lumMod val="95000"/>
                              <a:lumOff val="5000"/>
                            </a:schemeClr>
                          </a:solidFill>
                          <a:effectLst/>
                          <a:latin typeface="Arial" panose="020B0604020202020204" pitchFamily="34" charset="0"/>
                          <a:cs typeface="Arial" panose="020B0604020202020204" pitchFamily="34" charset="0"/>
                        </a:rPr>
                        <a:t>Our Lady of the Rosary</a:t>
                      </a:r>
                      <a:endParaRPr lang="en-US" sz="800" dirty="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September 4</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tc>
                  <a:txBody>
                    <a:bodyPr/>
                    <a:lstStyle/>
                    <a:p>
                      <a:pPr algn="ctr"/>
                      <a:r>
                        <a:rPr lang="en-US" sz="800" b="1">
                          <a:solidFill>
                            <a:schemeClr val="tx1">
                              <a:lumMod val="95000"/>
                              <a:lumOff val="5000"/>
                            </a:schemeClr>
                          </a:solidFill>
                          <a:effectLst/>
                          <a:latin typeface="Arial" panose="020B0604020202020204" pitchFamily="34" charset="0"/>
                          <a:cs typeface="Arial" panose="020B0604020202020204" pitchFamily="34" charset="0"/>
                        </a:rPr>
                        <a:t>October 7</a:t>
                      </a:r>
                      <a:endParaRPr lang="en-US" sz="800">
                        <a:solidFill>
                          <a:schemeClr val="tx1">
                            <a:lumMod val="95000"/>
                            <a:lumOff val="5000"/>
                          </a:schemeClr>
                        </a:solidFill>
                        <a:effectLst/>
                        <a:latin typeface="Arial" panose="020B0604020202020204" pitchFamily="34" charset="0"/>
                        <a:cs typeface="Arial" panose="020B0604020202020204" pitchFamily="34" charset="0"/>
                      </a:endParaRPr>
                    </a:p>
                  </a:txBody>
                  <a:tcPr marL="38100" marR="38100" marT="38100" marB="38100" anchor="ctr"/>
                </a:tc>
                <a:extLst>
                  <a:ext uri="{0D108BD9-81ED-4DB2-BD59-A6C34878D82A}">
                    <a16:rowId xmlns:a16="http://schemas.microsoft.com/office/drawing/2014/main" val="10016"/>
                  </a:ext>
                </a:extLst>
              </a:tr>
              <a:tr h="339539">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***Presentation of the Blessed Virgin</a:t>
                      </a:r>
                    </a:p>
                  </a:txBody>
                  <a:tcPr marL="38100" marR="38100" marT="38100" marB="38100" anchor="ctr"/>
                </a:tc>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October 19</a:t>
                      </a:r>
                    </a:p>
                  </a:txBody>
                  <a:tcPr marL="38100" marR="38100" marT="38100" marB="38100" anchor="ctr"/>
                </a:tc>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November 21</a:t>
                      </a:r>
                    </a:p>
                  </a:txBody>
                  <a:tcPr marL="38100" marR="38100" marT="38100" marB="38100" anchor="ctr"/>
                </a:tc>
                <a:extLst>
                  <a:ext uri="{0D108BD9-81ED-4DB2-BD59-A6C34878D82A}">
                    <a16:rowId xmlns:a16="http://schemas.microsoft.com/office/drawing/2014/main" val="10017"/>
                  </a:ext>
                </a:extLst>
              </a:tr>
              <a:tr h="212452">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***Immaculate Conception</a:t>
                      </a:r>
                    </a:p>
                  </a:txBody>
                  <a:tcPr marL="38100" marR="38100" marT="38100" marB="38100" anchor="ctr"/>
                </a:tc>
                <a:tc>
                  <a:txBody>
                    <a:bodyPr/>
                    <a:lstStyle/>
                    <a:p>
                      <a:pPr algn="ctr"/>
                      <a:r>
                        <a:rPr lang="en-US" sz="800" b="1" i="1">
                          <a:solidFill>
                            <a:schemeClr val="tx1">
                              <a:lumMod val="95000"/>
                              <a:lumOff val="5000"/>
                            </a:schemeClr>
                          </a:solidFill>
                          <a:effectLst/>
                          <a:latin typeface="Arial" panose="020B0604020202020204" pitchFamily="34" charset="0"/>
                          <a:cs typeface="Arial" panose="020B0604020202020204" pitchFamily="34" charset="0"/>
                        </a:rPr>
                        <a:t>November 5</a:t>
                      </a:r>
                    </a:p>
                  </a:txBody>
                  <a:tcPr marL="38100" marR="38100" marT="38100" marB="38100" anchor="ctr"/>
                </a:tc>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December 8</a:t>
                      </a:r>
                    </a:p>
                  </a:txBody>
                  <a:tcPr marL="38100" marR="38100" marT="38100" marB="38100" anchor="ctr"/>
                </a:tc>
                <a:extLst>
                  <a:ext uri="{0D108BD9-81ED-4DB2-BD59-A6C34878D82A}">
                    <a16:rowId xmlns:a16="http://schemas.microsoft.com/office/drawing/2014/main" val="10018"/>
                  </a:ext>
                </a:extLst>
              </a:tr>
              <a:tr h="212452">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***Our Lady of Guadalupe</a:t>
                      </a:r>
                    </a:p>
                  </a:txBody>
                  <a:tcPr marL="38100" marR="38100" marT="38100" marB="38100" anchor="ctr"/>
                </a:tc>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 November 9</a:t>
                      </a:r>
                    </a:p>
                  </a:txBody>
                  <a:tcPr marL="38100" marR="38100" marT="38100" marB="38100" anchor="ctr"/>
                </a:tc>
                <a:tc>
                  <a:txBody>
                    <a:bodyPr/>
                    <a:lstStyle/>
                    <a:p>
                      <a:pPr algn="ctr"/>
                      <a:r>
                        <a:rPr lang="en-US" sz="800" b="1" i="1" dirty="0">
                          <a:solidFill>
                            <a:schemeClr val="tx1">
                              <a:lumMod val="95000"/>
                              <a:lumOff val="5000"/>
                            </a:schemeClr>
                          </a:solidFill>
                          <a:effectLst/>
                          <a:latin typeface="Arial" panose="020B0604020202020204" pitchFamily="34" charset="0"/>
                          <a:cs typeface="Arial" panose="020B0604020202020204" pitchFamily="34" charset="0"/>
                        </a:rPr>
                        <a:t>December 12</a:t>
                      </a:r>
                    </a:p>
                  </a:txBody>
                  <a:tcPr marL="38100" marR="38100" marT="38100" marB="38100" anchor="ctr"/>
                </a:tc>
                <a:extLst>
                  <a:ext uri="{0D108BD9-81ED-4DB2-BD59-A6C34878D82A}">
                    <a16:rowId xmlns:a16="http://schemas.microsoft.com/office/drawing/2014/main" val="10019"/>
                  </a:ext>
                </a:extLst>
              </a:tr>
            </a:tbl>
          </a:graphicData>
        </a:graphic>
      </p:graphicFrame>
    </p:spTree>
    <p:extLst>
      <p:ext uri="{BB962C8B-B14F-4D97-AF65-F5344CB8AC3E}">
        <p14:creationId xmlns:p14="http://schemas.microsoft.com/office/powerpoint/2010/main" val="66436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Preparation for Consecration</a:t>
            </a:r>
          </a:p>
        </p:txBody>
      </p:sp>
      <p:sp>
        <p:nvSpPr>
          <p:cNvPr id="125955" name="Rectangle 3"/>
          <p:cNvSpPr>
            <a:spLocks noGrp="1" noChangeArrowheads="1"/>
          </p:cNvSpPr>
          <p:nvPr>
            <p:ph type="body" sz="half" idx="1"/>
          </p:nvPr>
        </p:nvSpPr>
        <p:spPr>
          <a:xfrm>
            <a:off x="1066800" y="1676400"/>
            <a:ext cx="7624762" cy="4876800"/>
          </a:xfrm>
        </p:spPr>
        <p:txBody>
          <a:bodyPr/>
          <a:lstStyle/>
          <a:p>
            <a:pPr>
              <a:buFont typeface="Arial" panose="020B0604020202020204" pitchFamily="34" charset="0"/>
              <a:buChar char="•"/>
            </a:pPr>
            <a:r>
              <a:rPr lang="en-US" sz="2400" b="1" dirty="0">
                <a:latin typeface="Arial" panose="020B0604020202020204" pitchFamily="34" charset="0"/>
                <a:cs typeface="Arial" panose="020B0604020202020204" pitchFamily="34" charset="0"/>
              </a:rPr>
              <a:t>First comes a 12-day preparation period that consists of emptying oneself of the spirit of the world in penance and mortification.</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The first week focuses on offering up our prayers and devotions for the purpose of coming to understand ourselves and our sins; </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Second week the goal is to better understand the Blessed Virgin; </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Third week, we seek to better understand Christ through meditation</a:t>
            </a:r>
          </a:p>
        </p:txBody>
      </p:sp>
    </p:spTree>
    <p:extLst>
      <p:ext uri="{BB962C8B-B14F-4D97-AF65-F5344CB8AC3E}">
        <p14:creationId xmlns:p14="http://schemas.microsoft.com/office/powerpoint/2010/main" val="1790063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Day of Consecration</a:t>
            </a:r>
          </a:p>
        </p:txBody>
      </p:sp>
      <p:sp>
        <p:nvSpPr>
          <p:cNvPr id="125955" name="Rectangle 3"/>
          <p:cNvSpPr>
            <a:spLocks noGrp="1" noChangeArrowheads="1"/>
          </p:cNvSpPr>
          <p:nvPr>
            <p:ph type="body" sz="half" idx="1"/>
          </p:nvPr>
        </p:nvSpPr>
        <p:spPr>
          <a:xfrm>
            <a:off x="1066800" y="1676400"/>
            <a:ext cx="7624762" cy="4876800"/>
          </a:xfrm>
        </p:spPr>
        <p:txBody>
          <a:bodyPr/>
          <a:lstStyle/>
          <a:p>
            <a:pPr>
              <a:buFont typeface="Arial" panose="020B0604020202020204" pitchFamily="34" charset="0"/>
              <a:buChar char="•"/>
            </a:pPr>
            <a:r>
              <a:rPr lang="en-US" sz="2400" b="1" dirty="0">
                <a:latin typeface="Arial" panose="020B0604020202020204" pitchFamily="34" charset="0"/>
                <a:cs typeface="Arial" panose="020B0604020202020204" pitchFamily="34" charset="0"/>
              </a:rPr>
              <a:t>Fast, give alms or offer a votive candle for the good of another</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Do some spiritual penance and approach consecration in the spirit of mortification. </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Go to Confession (up to 8 days prior)</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Receive Communion with the express intention of giving yourself to Jesus, as a slave of love, by the hands of Mary.</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Pray the words of the consecration</a:t>
            </a:r>
          </a:p>
        </p:txBody>
      </p:sp>
    </p:spTree>
    <p:extLst>
      <p:ext uri="{BB962C8B-B14F-4D97-AF65-F5344CB8AC3E}">
        <p14:creationId xmlns:p14="http://schemas.microsoft.com/office/powerpoint/2010/main" val="2311081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After the Consecration</a:t>
            </a:r>
          </a:p>
        </p:txBody>
      </p:sp>
      <p:sp>
        <p:nvSpPr>
          <p:cNvPr id="125955" name="Rectangle 3"/>
          <p:cNvSpPr>
            <a:spLocks noGrp="1" noChangeArrowheads="1"/>
          </p:cNvSpPr>
          <p:nvPr>
            <p:ph type="body" sz="half" idx="1"/>
          </p:nvPr>
        </p:nvSpPr>
        <p:spPr>
          <a:xfrm>
            <a:off x="1066800" y="1676400"/>
            <a:ext cx="7624762" cy="4876800"/>
          </a:xfrm>
        </p:spPr>
        <p:txBody>
          <a:bodyPr/>
          <a:lstStyle/>
          <a:p>
            <a:pPr>
              <a:buFont typeface="Arial" panose="020B0604020202020204" pitchFamily="34" charset="0"/>
              <a:buChar char="•"/>
            </a:pPr>
            <a:r>
              <a:rPr lang="en-US" sz="1800" b="1" dirty="0">
                <a:latin typeface="Arial" panose="020B0604020202020204" pitchFamily="34" charset="0"/>
                <a:cs typeface="Arial" panose="020B0604020202020204" pitchFamily="34" charset="0"/>
              </a:rPr>
              <a:t>Keep praying to develop a "great contempt" for the spirit of this world </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Maintain a special devotion to the Mystery of the Incarnation</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Frequently recite the Ave, Rosary, and the </a:t>
            </a:r>
            <a:r>
              <a:rPr lang="en-US" sz="1800" b="1" dirty="0" err="1">
                <a:latin typeface="Arial" panose="020B0604020202020204" pitchFamily="34" charset="0"/>
                <a:cs typeface="Arial" panose="020B0604020202020204" pitchFamily="34" charset="0"/>
              </a:rPr>
              <a:t>Magnificat</a:t>
            </a:r>
            <a:r>
              <a:rPr lang="en-US" sz="1800" b="1" dirty="0">
                <a:latin typeface="Arial" panose="020B0604020202020204" pitchFamily="34" charset="0"/>
                <a:cs typeface="Arial" panose="020B0604020202020204" pitchFamily="34" charset="0"/>
              </a:rPr>
              <a:t> </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Recite, every day if it is not inconvenient, the "Little Crown of the Blessed Virgin" </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Do everything through, with, in and for Mary for the sake of Jesus, with the prayer, "I am all thine Immaculate One, with all that I have: in time and in eternity" </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Associate yourself with Mary in a special way before, during, and after Communion </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Renew the consecration once a year on the same date chosen above, and by following the same 33-day period of exercises. If desired, also renew the consecration monthly with the prayer, "I am all thine and all I have is thine, O dear Jesus, through Mary, Thy holy Mother." </a:t>
            </a:r>
          </a:p>
        </p:txBody>
      </p:sp>
    </p:spTree>
    <p:extLst>
      <p:ext uri="{BB962C8B-B14F-4D97-AF65-F5344CB8AC3E}">
        <p14:creationId xmlns:p14="http://schemas.microsoft.com/office/powerpoint/2010/main" val="2871278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066800" y="381000"/>
            <a:ext cx="7772400" cy="990600"/>
          </a:xfrm>
        </p:spPr>
        <p:txBody>
          <a:bodyPr/>
          <a:lstStyle/>
          <a:p>
            <a:pPr algn="ctr"/>
            <a:r>
              <a:rPr lang="en-US" sz="4000" b="1" dirty="0">
                <a:latin typeface="Arial" panose="020B0604020202020204" pitchFamily="34" charset="0"/>
                <a:cs typeface="Arial" panose="020B0604020202020204" pitchFamily="34" charset="0"/>
              </a:rPr>
              <a:t>A Sign of the End Times</a:t>
            </a:r>
          </a:p>
        </p:txBody>
      </p:sp>
      <p:sp>
        <p:nvSpPr>
          <p:cNvPr id="125955" name="Rectangle 3"/>
          <p:cNvSpPr>
            <a:spLocks noGrp="1" noChangeArrowheads="1"/>
          </p:cNvSpPr>
          <p:nvPr>
            <p:ph type="body" sz="half" idx="1"/>
          </p:nvPr>
        </p:nvSpPr>
        <p:spPr>
          <a:xfrm>
            <a:off x="990600" y="1752600"/>
            <a:ext cx="7624762" cy="5105400"/>
          </a:xfrm>
        </p:spPr>
        <p:txBody>
          <a:bodyPr/>
          <a:lstStyle/>
          <a:p>
            <a:pPr>
              <a:buNone/>
            </a:pPr>
            <a:r>
              <a:rPr lang="en-US" sz="1800" b="1" dirty="0">
                <a:latin typeface="Arial" panose="020B0604020202020204" pitchFamily="34" charset="0"/>
                <a:cs typeface="Arial" panose="020B0604020202020204" pitchFamily="34" charset="0"/>
              </a:rPr>
              <a:t>	“that this will happen especially towards the end of the world, and indeed soon, because Almighty God and his holy Mother are to raise up great saints who will surpass in holiness most other saints as much as the cedars of Lebanon tower above little shrubs…These great souls filled with grace and zeal will be chosen to oppose the enemies of God who are raging on all sides. They will be exceptionally devoted to the Blessed Virgin. Illumined by her light, strengthened by her food, guided by her spirit, supported by her arm, sheltered under her protection, they will fight with one hand and build with the other. With one hand they will give battle, overthrowing and crushing heretics and their heresies, schismatics and their schisms, idolaters and their idolatries, sinners and their wickedness. With the other hand they will build the temple of the true Solomon and the mystical city of God, namely, the Blessed Virgin, who is called by the Fathers of the Church the Temple of Solomon and the City of God.”			</a:t>
            </a:r>
            <a:r>
              <a:rPr lang="en-US" sz="1800" dirty="0">
                <a:latin typeface="Arial" panose="020B0604020202020204" pitchFamily="34" charset="0"/>
                <a:cs typeface="Arial" panose="020B0604020202020204" pitchFamily="34" charset="0"/>
              </a:rPr>
              <a:t>St. Louis de Montfort</a:t>
            </a: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322835"/>
      </p:ext>
    </p:extLst>
  </p:cSld>
  <p:clrMapOvr>
    <a:masterClrMapping/>
  </p:clrMapOvr>
</p:sld>
</file>

<file path=ppt/theme/theme1.xml><?xml version="1.0" encoding="utf-8"?>
<a:theme xmlns:a="http://schemas.openxmlformats.org/drawingml/2006/main" name="Expedition">
  <a:themeElements>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Expedi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Rounded MT Bold"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Rounded MT Bold" pitchFamily="34" charset="0"/>
          </a:defRPr>
        </a:defPPr>
      </a:lstStyle>
    </a:lnDef>
  </a:objectDefaults>
  <a:extraClrSchemeLst>
    <a:extraClrScheme>
      <a:clrScheme name="Expedition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Expedition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Designs\Expedition.pot</Template>
  <TotalTime>15088</TotalTime>
  <Words>5103</Words>
  <Application>Microsoft Office PowerPoint</Application>
  <PresentationFormat>On-screen Show (4:3)</PresentationFormat>
  <Paragraphs>310</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Arial Rounded MT Bold</vt:lpstr>
      <vt:lpstr>Times New Roman</vt:lpstr>
      <vt:lpstr>Wingdings</vt:lpstr>
      <vt:lpstr>Expedition</vt:lpstr>
      <vt:lpstr>Mary and the Interior Life</vt:lpstr>
      <vt:lpstr>The New Eve</vt:lpstr>
      <vt:lpstr>The New Eve</vt:lpstr>
      <vt:lpstr>The New Eve</vt:lpstr>
      <vt:lpstr>Mediatrix of All Graces?</vt:lpstr>
      <vt:lpstr>Why Does it Matter?</vt:lpstr>
      <vt:lpstr>Why do Catholics Worship Mary?</vt:lpstr>
      <vt:lpstr>The Rosary</vt:lpstr>
      <vt:lpstr>The Rosary</vt:lpstr>
      <vt:lpstr>School of Mary: History of the Rosary</vt:lpstr>
      <vt:lpstr>The Hail Mary</vt:lpstr>
      <vt:lpstr>Mysteries of the Rosary</vt:lpstr>
      <vt:lpstr>“Abundant Grace”</vt:lpstr>
      <vt:lpstr>“Why Not Try It?”</vt:lpstr>
      <vt:lpstr>The Brown Scapular</vt:lpstr>
      <vt:lpstr>The Brown Scapular</vt:lpstr>
      <vt:lpstr>The Brown Scapular</vt:lpstr>
      <vt:lpstr>First Five Saturdays</vt:lpstr>
      <vt:lpstr>Marian Consecration</vt:lpstr>
      <vt:lpstr>Marian Consecration (cont.)</vt:lpstr>
      <vt:lpstr>Marian Consecration</vt:lpstr>
      <vt:lpstr>What Does It Mean?</vt:lpstr>
      <vt:lpstr>What Does It Mean?</vt:lpstr>
      <vt:lpstr>Fruits of this Consecration</vt:lpstr>
      <vt:lpstr>How Do We Do It?</vt:lpstr>
      <vt:lpstr>Preparation for Consecration</vt:lpstr>
      <vt:lpstr>Day of Consecration</vt:lpstr>
      <vt:lpstr>After the Consecration</vt:lpstr>
      <vt:lpstr>A Sign of the End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Baptism</dc:title>
  <dc:creator>Walter Weber</dc:creator>
  <cp:lastModifiedBy>Rob Agnelli</cp:lastModifiedBy>
  <cp:revision>204</cp:revision>
  <cp:lastPrinted>2013-09-16T12:39:31Z</cp:lastPrinted>
  <dcterms:created xsi:type="dcterms:W3CDTF">2005-06-28T00:54:32Z</dcterms:created>
  <dcterms:modified xsi:type="dcterms:W3CDTF">2018-04-22T13:30:37Z</dcterms:modified>
</cp:coreProperties>
</file>