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0"/>
  </p:notesMasterIdLst>
  <p:handoutMasterIdLst>
    <p:handoutMasterId r:id="rId31"/>
  </p:handoutMasterIdLst>
  <p:sldIdLst>
    <p:sldId id="310" r:id="rId2"/>
    <p:sldId id="355" r:id="rId3"/>
    <p:sldId id="378" r:id="rId4"/>
    <p:sldId id="365" r:id="rId5"/>
    <p:sldId id="356" r:id="rId6"/>
    <p:sldId id="357" r:id="rId7"/>
    <p:sldId id="358" r:id="rId8"/>
    <p:sldId id="359" r:id="rId9"/>
    <p:sldId id="372" r:id="rId10"/>
    <p:sldId id="369" r:id="rId11"/>
    <p:sldId id="360" r:id="rId12"/>
    <p:sldId id="376" r:id="rId13"/>
    <p:sldId id="366" r:id="rId14"/>
    <p:sldId id="367" r:id="rId15"/>
    <p:sldId id="368" r:id="rId16"/>
    <p:sldId id="361" r:id="rId17"/>
    <p:sldId id="377" r:id="rId18"/>
    <p:sldId id="373" r:id="rId19"/>
    <p:sldId id="374" r:id="rId20"/>
    <p:sldId id="375" r:id="rId21"/>
    <p:sldId id="363" r:id="rId22"/>
    <p:sldId id="364" r:id="rId23"/>
    <p:sldId id="371" r:id="rId24"/>
    <p:sldId id="370" r:id="rId25"/>
    <p:sldId id="379" r:id="rId26"/>
    <p:sldId id="380" r:id="rId27"/>
    <p:sldId id="381" r:id="rId28"/>
    <p:sldId id="382" r:id="rId29"/>
  </p:sldIdLst>
  <p:sldSz cx="9144000" cy="6858000" type="screen4x3"/>
  <p:notesSz cx="7102475" cy="9388475"/>
  <p:defaultTextStyle>
    <a:defPPr>
      <a:defRPr lang="en-US"/>
    </a:defPPr>
    <a:lvl1pPr algn="ctr" rtl="0" fontAlgn="base">
      <a:spcBef>
        <a:spcPct val="20000"/>
      </a:spcBef>
      <a:spcAft>
        <a:spcPct val="0"/>
      </a:spcAft>
      <a:defRPr sz="2400" kern="1200">
        <a:solidFill>
          <a:schemeClr val="tx1"/>
        </a:solidFill>
        <a:latin typeface="Arial Rounded MT Bold" pitchFamily="34" charset="0"/>
        <a:ea typeface="+mn-ea"/>
        <a:cs typeface="+mn-cs"/>
      </a:defRPr>
    </a:lvl1pPr>
    <a:lvl2pPr marL="457200" algn="ctr" rtl="0" fontAlgn="base">
      <a:spcBef>
        <a:spcPct val="20000"/>
      </a:spcBef>
      <a:spcAft>
        <a:spcPct val="0"/>
      </a:spcAft>
      <a:defRPr sz="2400" kern="1200">
        <a:solidFill>
          <a:schemeClr val="tx1"/>
        </a:solidFill>
        <a:latin typeface="Arial Rounded MT Bold" pitchFamily="34" charset="0"/>
        <a:ea typeface="+mn-ea"/>
        <a:cs typeface="+mn-cs"/>
      </a:defRPr>
    </a:lvl2pPr>
    <a:lvl3pPr marL="914400" algn="ctr" rtl="0" fontAlgn="base">
      <a:spcBef>
        <a:spcPct val="20000"/>
      </a:spcBef>
      <a:spcAft>
        <a:spcPct val="0"/>
      </a:spcAft>
      <a:defRPr sz="2400" kern="1200">
        <a:solidFill>
          <a:schemeClr val="tx1"/>
        </a:solidFill>
        <a:latin typeface="Arial Rounded MT Bold" pitchFamily="34" charset="0"/>
        <a:ea typeface="+mn-ea"/>
        <a:cs typeface="+mn-cs"/>
      </a:defRPr>
    </a:lvl3pPr>
    <a:lvl4pPr marL="1371600" algn="ctr" rtl="0" fontAlgn="base">
      <a:spcBef>
        <a:spcPct val="20000"/>
      </a:spcBef>
      <a:spcAft>
        <a:spcPct val="0"/>
      </a:spcAft>
      <a:defRPr sz="2400" kern="1200">
        <a:solidFill>
          <a:schemeClr val="tx1"/>
        </a:solidFill>
        <a:latin typeface="Arial Rounded MT Bold" pitchFamily="34" charset="0"/>
        <a:ea typeface="+mn-ea"/>
        <a:cs typeface="+mn-cs"/>
      </a:defRPr>
    </a:lvl4pPr>
    <a:lvl5pPr marL="1828800" algn="ctr" rtl="0" fontAlgn="base">
      <a:spcBef>
        <a:spcPct val="20000"/>
      </a:spcBef>
      <a:spcAft>
        <a:spcPct val="0"/>
      </a:spcAft>
      <a:defRPr sz="2400" kern="1200">
        <a:solidFill>
          <a:schemeClr val="tx1"/>
        </a:solidFill>
        <a:latin typeface="Arial Rounded MT Bold" pitchFamily="34" charset="0"/>
        <a:ea typeface="+mn-ea"/>
        <a:cs typeface="+mn-cs"/>
      </a:defRPr>
    </a:lvl5pPr>
    <a:lvl6pPr marL="2286000" algn="l" defTabSz="914400" rtl="0" eaLnBrk="1" latinLnBrk="0" hangingPunct="1">
      <a:defRPr sz="2400" kern="1200">
        <a:solidFill>
          <a:schemeClr val="tx1"/>
        </a:solidFill>
        <a:latin typeface="Arial Rounded MT Bold" pitchFamily="34" charset="0"/>
        <a:ea typeface="+mn-ea"/>
        <a:cs typeface="+mn-cs"/>
      </a:defRPr>
    </a:lvl6pPr>
    <a:lvl7pPr marL="2743200" algn="l" defTabSz="914400" rtl="0" eaLnBrk="1" latinLnBrk="0" hangingPunct="1">
      <a:defRPr sz="2400" kern="1200">
        <a:solidFill>
          <a:schemeClr val="tx1"/>
        </a:solidFill>
        <a:latin typeface="Arial Rounded MT Bold" pitchFamily="34" charset="0"/>
        <a:ea typeface="+mn-ea"/>
        <a:cs typeface="+mn-cs"/>
      </a:defRPr>
    </a:lvl7pPr>
    <a:lvl8pPr marL="3200400" algn="l" defTabSz="914400" rtl="0" eaLnBrk="1" latinLnBrk="0" hangingPunct="1">
      <a:defRPr sz="2400" kern="1200">
        <a:solidFill>
          <a:schemeClr val="tx1"/>
        </a:solidFill>
        <a:latin typeface="Arial Rounded MT Bold" pitchFamily="34" charset="0"/>
        <a:ea typeface="+mn-ea"/>
        <a:cs typeface="+mn-cs"/>
      </a:defRPr>
    </a:lvl8pPr>
    <a:lvl9pPr marL="3657600" algn="l" defTabSz="914400" rtl="0" eaLnBrk="1" latinLnBrk="0" hangingPunct="1">
      <a:defRPr sz="2400"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00"/>
    <a:srgbClr val="003366"/>
    <a:srgbClr val="FFFFFF"/>
    <a:srgbClr val="CC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75" autoAdjust="0"/>
    <p:restoredTop sz="59222" autoAdjust="0"/>
  </p:normalViewPr>
  <p:slideViewPr>
    <p:cSldViewPr>
      <p:cViewPr varScale="1">
        <p:scale>
          <a:sx n="34" d="100"/>
          <a:sy n="34" d="100"/>
        </p:scale>
        <p:origin x="1416" y="60"/>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1" y="0"/>
            <a:ext cx="3079136" cy="47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t" anchorCtr="0" compatLnSpc="1">
            <a:prstTxWarp prst="textNoShape">
              <a:avLst/>
            </a:prstTxWarp>
          </a:bodyPr>
          <a:lstStyle>
            <a:lvl1pPr algn="l" defTabSz="951246">
              <a:spcBef>
                <a:spcPct val="0"/>
              </a:spcBef>
              <a:defRPr sz="1200">
                <a:latin typeface="Times New Roman" pitchFamily="18" charset="0"/>
              </a:defRPr>
            </a:lvl1pPr>
          </a:lstStyle>
          <a:p>
            <a:endParaRPr lang="en-US"/>
          </a:p>
        </p:txBody>
      </p:sp>
      <p:sp>
        <p:nvSpPr>
          <p:cNvPr id="60419" name="Rectangle 3"/>
          <p:cNvSpPr>
            <a:spLocks noGrp="1" noChangeArrowheads="1"/>
          </p:cNvSpPr>
          <p:nvPr>
            <p:ph type="dt" sz="quarter" idx="1"/>
          </p:nvPr>
        </p:nvSpPr>
        <p:spPr bwMode="auto">
          <a:xfrm>
            <a:off x="4023340" y="0"/>
            <a:ext cx="3079135" cy="47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t" anchorCtr="0" compatLnSpc="1">
            <a:prstTxWarp prst="textNoShape">
              <a:avLst/>
            </a:prstTxWarp>
          </a:bodyPr>
          <a:lstStyle>
            <a:lvl1pPr algn="r" defTabSz="951246">
              <a:spcBef>
                <a:spcPct val="0"/>
              </a:spcBef>
              <a:defRPr sz="1200">
                <a:latin typeface="Times New Roman" pitchFamily="18" charset="0"/>
              </a:defRPr>
            </a:lvl1pPr>
          </a:lstStyle>
          <a:p>
            <a:endParaRPr lang="en-US"/>
          </a:p>
        </p:txBody>
      </p:sp>
      <p:sp>
        <p:nvSpPr>
          <p:cNvPr id="60420" name="Rectangle 4"/>
          <p:cNvSpPr>
            <a:spLocks noGrp="1" noChangeArrowheads="1"/>
          </p:cNvSpPr>
          <p:nvPr>
            <p:ph type="ftr" sz="quarter" idx="2"/>
          </p:nvPr>
        </p:nvSpPr>
        <p:spPr bwMode="auto">
          <a:xfrm>
            <a:off x="1" y="8918089"/>
            <a:ext cx="3079136" cy="47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b" anchorCtr="0" compatLnSpc="1">
            <a:prstTxWarp prst="textNoShape">
              <a:avLst/>
            </a:prstTxWarp>
          </a:bodyPr>
          <a:lstStyle>
            <a:lvl1pPr algn="l" defTabSz="951246">
              <a:spcBef>
                <a:spcPct val="0"/>
              </a:spcBef>
              <a:defRPr sz="1200">
                <a:latin typeface="Times New Roman" pitchFamily="18" charset="0"/>
              </a:defRPr>
            </a:lvl1pPr>
          </a:lstStyle>
          <a:p>
            <a:endParaRPr lang="en-US"/>
          </a:p>
        </p:txBody>
      </p:sp>
      <p:sp>
        <p:nvSpPr>
          <p:cNvPr id="60421" name="Rectangle 5"/>
          <p:cNvSpPr>
            <a:spLocks noGrp="1" noChangeArrowheads="1"/>
          </p:cNvSpPr>
          <p:nvPr>
            <p:ph type="sldNum" sz="quarter" idx="3"/>
          </p:nvPr>
        </p:nvSpPr>
        <p:spPr bwMode="auto">
          <a:xfrm>
            <a:off x="4023340" y="8918089"/>
            <a:ext cx="3079135" cy="47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b" anchorCtr="0" compatLnSpc="1">
            <a:prstTxWarp prst="textNoShape">
              <a:avLst/>
            </a:prstTxWarp>
          </a:bodyPr>
          <a:lstStyle>
            <a:lvl1pPr algn="r" defTabSz="951246">
              <a:spcBef>
                <a:spcPct val="0"/>
              </a:spcBef>
              <a:defRPr sz="1200">
                <a:latin typeface="Times New Roman" pitchFamily="18" charset="0"/>
              </a:defRPr>
            </a:lvl1pPr>
          </a:lstStyle>
          <a:p>
            <a:fld id="{6663FB83-9D0F-413B-B8F0-91C43450F15C}" type="slidenum">
              <a:rPr lang="en-US"/>
              <a:pPr/>
              <a:t>‹#›</a:t>
            </a:fld>
            <a:endParaRPr lang="en-US"/>
          </a:p>
        </p:txBody>
      </p:sp>
    </p:spTree>
    <p:extLst>
      <p:ext uri="{BB962C8B-B14F-4D97-AF65-F5344CB8AC3E}">
        <p14:creationId xmlns:p14="http://schemas.microsoft.com/office/powerpoint/2010/main" val="370526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1" y="0"/>
            <a:ext cx="3079136" cy="47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t" anchorCtr="0" compatLnSpc="1">
            <a:prstTxWarp prst="textNoShape">
              <a:avLst/>
            </a:prstTxWarp>
          </a:bodyPr>
          <a:lstStyle>
            <a:lvl1pPr algn="l" defTabSz="951246">
              <a:spcBef>
                <a:spcPct val="0"/>
              </a:spcBef>
              <a:defRPr sz="1200">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4023340" y="0"/>
            <a:ext cx="3079135" cy="47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t" anchorCtr="0" compatLnSpc="1">
            <a:prstTxWarp prst="textNoShape">
              <a:avLst/>
            </a:prstTxWarp>
          </a:bodyPr>
          <a:lstStyle>
            <a:lvl1pPr algn="r" defTabSz="951246">
              <a:spcBef>
                <a:spcPct val="0"/>
              </a:spcBef>
              <a:defRPr sz="1200">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203325" y="703263"/>
            <a:ext cx="4695825" cy="35210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p:cNvSpPr>
            <a:spLocks noGrp="1" noChangeArrowheads="1"/>
          </p:cNvSpPr>
          <p:nvPr>
            <p:ph type="body" sz="quarter" idx="3"/>
          </p:nvPr>
        </p:nvSpPr>
        <p:spPr bwMode="auto">
          <a:xfrm>
            <a:off x="947427" y="4459847"/>
            <a:ext cx="5207622" cy="4225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4" name="Rectangle 6"/>
          <p:cNvSpPr>
            <a:spLocks noGrp="1" noChangeArrowheads="1"/>
          </p:cNvSpPr>
          <p:nvPr>
            <p:ph type="ftr" sz="quarter" idx="4"/>
          </p:nvPr>
        </p:nvSpPr>
        <p:spPr bwMode="auto">
          <a:xfrm>
            <a:off x="1" y="8918089"/>
            <a:ext cx="3079136" cy="47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b" anchorCtr="0" compatLnSpc="1">
            <a:prstTxWarp prst="textNoShape">
              <a:avLst/>
            </a:prstTxWarp>
          </a:bodyPr>
          <a:lstStyle>
            <a:lvl1pPr algn="l" defTabSz="951246">
              <a:spcBef>
                <a:spcPct val="0"/>
              </a:spcBef>
              <a:defRPr sz="1200">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4023340" y="8918089"/>
            <a:ext cx="3079135" cy="47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22" tIns="47560" rIns="95122" bIns="47560" numCol="1" anchor="b" anchorCtr="0" compatLnSpc="1">
            <a:prstTxWarp prst="textNoShape">
              <a:avLst/>
            </a:prstTxWarp>
          </a:bodyPr>
          <a:lstStyle>
            <a:lvl1pPr algn="r" defTabSz="951246">
              <a:spcBef>
                <a:spcPct val="0"/>
              </a:spcBef>
              <a:defRPr sz="1200">
                <a:latin typeface="Times New Roman" pitchFamily="18" charset="0"/>
              </a:defRPr>
            </a:lvl1pPr>
          </a:lstStyle>
          <a:p>
            <a:fld id="{7346C925-87E2-4C10-81A2-5637D7CAFF64}" type="slidenum">
              <a:rPr lang="en-US"/>
              <a:pPr/>
              <a:t>‹#›</a:t>
            </a:fld>
            <a:endParaRPr lang="en-US"/>
          </a:p>
        </p:txBody>
      </p:sp>
    </p:spTree>
    <p:extLst>
      <p:ext uri="{BB962C8B-B14F-4D97-AF65-F5344CB8AC3E}">
        <p14:creationId xmlns:p14="http://schemas.microsoft.com/office/powerpoint/2010/main" val="2634546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46C925-87E2-4C10-81A2-5637D7CAFF64}" type="slidenum">
              <a:rPr lang="en-US" smtClean="0"/>
              <a:pPr/>
              <a:t>1</a:t>
            </a:fld>
            <a:endParaRPr lang="en-US"/>
          </a:p>
        </p:txBody>
      </p:sp>
    </p:spTree>
    <p:extLst>
      <p:ext uri="{BB962C8B-B14F-4D97-AF65-F5344CB8AC3E}">
        <p14:creationId xmlns:p14="http://schemas.microsoft.com/office/powerpoint/2010/main" val="398749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The goal is perfection—not</a:t>
            </a:r>
            <a:r>
              <a:rPr lang="en-US" baseline="0" dirty="0"/>
              <a:t> to be saved but to be sanctified</a:t>
            </a:r>
          </a:p>
          <a:p>
            <a:pPr marL="175016" indent="-175016">
              <a:buFont typeface="Arial" panose="020B0604020202020204" pitchFamily="34" charset="0"/>
              <a:buChar char="•"/>
            </a:pPr>
            <a:r>
              <a:rPr lang="en-US" baseline="0" dirty="0"/>
              <a:t>To put on Christ and be comfortable in </a:t>
            </a:r>
            <a:r>
              <a:rPr lang="en-US" baseline="0"/>
              <a:t>our skin</a:t>
            </a:r>
            <a:endParaRPr lang="en-US"/>
          </a:p>
          <a:p>
            <a:pPr marL="175016" indent="-175016">
              <a:buFont typeface="Arial" panose="020B0604020202020204" pitchFamily="34" charset="0"/>
              <a:buChar char="•"/>
            </a:pPr>
            <a:r>
              <a:rPr lang="en-US" dirty="0"/>
              <a:t>The spiritual life is about growing</a:t>
            </a:r>
            <a:r>
              <a:rPr lang="en-US" baseline="0" dirty="0"/>
              <a:t> in love of  God—proportion that we love God is the amount we are holy, but this is supplemented by knowledge of God and self</a:t>
            </a:r>
          </a:p>
          <a:p>
            <a:pPr marL="175016" indent="-175016">
              <a:buFont typeface="Arial" panose="020B0604020202020204" pitchFamily="34" charset="0"/>
              <a:buChar char="•"/>
            </a:pPr>
            <a:r>
              <a:rPr lang="en-US" baseline="0" dirty="0"/>
              <a:t>Much time and energy can be lost when we don’t do the work of growing in self-knowledge</a:t>
            </a:r>
          </a:p>
          <a:p>
            <a:pPr marL="632216" lvl="1" indent="-175016">
              <a:buFont typeface="Arial" panose="020B0604020202020204" pitchFamily="34" charset="0"/>
              <a:buChar char="•"/>
            </a:pPr>
            <a:r>
              <a:rPr lang="en-US" baseline="0" dirty="0"/>
              <a:t>I have this fault—why</a:t>
            </a:r>
          </a:p>
          <a:p>
            <a:pPr marL="632216" lvl="1" indent="-175016">
              <a:buFont typeface="Arial" panose="020B0604020202020204" pitchFamily="34" charset="0"/>
              <a:buChar char="•"/>
            </a:pPr>
            <a:r>
              <a:rPr lang="en-US" baseline="0" dirty="0"/>
              <a:t>I have this fault—no, you don’t really</a:t>
            </a:r>
          </a:p>
          <a:p>
            <a:pPr marL="632216" lvl="1" indent="-175016">
              <a:buFont typeface="Arial" panose="020B0604020202020204" pitchFamily="34" charset="0"/>
              <a:buChar char="•"/>
            </a:pPr>
            <a:r>
              <a:rPr lang="en-US" baseline="0" dirty="0"/>
              <a:t>Examination of conscience </a:t>
            </a:r>
            <a:endParaRPr lang="en-US" dirty="0"/>
          </a:p>
        </p:txBody>
      </p:sp>
    </p:spTree>
    <p:extLst>
      <p:ext uri="{BB962C8B-B14F-4D97-AF65-F5344CB8AC3E}">
        <p14:creationId xmlns:p14="http://schemas.microsoft.com/office/powerpoint/2010/main" val="3232813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2778006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About the title--</a:t>
            </a:r>
            <a:r>
              <a:rPr kumimoji="1" lang="en-US" sz="1200" kern="1200" dirty="0">
                <a:solidFill>
                  <a:schemeClr val="tx1"/>
                </a:solidFill>
                <a:effectLst/>
                <a:latin typeface="Times New Roman" pitchFamily="18" charset="0"/>
                <a:ea typeface="+mn-ea"/>
                <a:cs typeface="+mn-cs"/>
              </a:rPr>
              <a:t>Psychology in the Thomistic tradition is one that is largely speculative into the nature of man and his essence but does not immediately proceed to practical reasoning—the contemporary clinical practice seems to focus on the counselor-client relationship and is more concerned with practical issues and not the theoretical ones</a:t>
            </a:r>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3044854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a:solidFill>
                  <a:schemeClr val="tx1"/>
                </a:solidFill>
                <a:effectLst/>
                <a:latin typeface="Times New Roman" pitchFamily="18" charset="0"/>
                <a:ea typeface="+mn-ea"/>
                <a:cs typeface="+mn-cs"/>
              </a:rPr>
              <a:t>Man as a bodily organism can operate on an animal level doing things like growth, experience emotion, etc. As a spiritual creature he can perform acts of pure spirits like abstract thought</a:t>
            </a:r>
            <a:endParaRPr kumimoji="1" lang="en-US" sz="1100" kern="1200" dirty="0">
              <a:solidFill>
                <a:schemeClr val="tx1"/>
              </a:solidFill>
              <a:effectLst/>
              <a:latin typeface="Times New Roman" pitchFamily="18" charset="0"/>
              <a:ea typeface="+mn-ea"/>
              <a:cs typeface="+mn-cs"/>
            </a:endParaRPr>
          </a:p>
          <a:p>
            <a:pPr lvl="1"/>
            <a:r>
              <a:rPr kumimoji="1" lang="en-US" sz="1200" kern="1200" dirty="0">
                <a:solidFill>
                  <a:schemeClr val="tx1"/>
                </a:solidFill>
                <a:effectLst/>
                <a:latin typeface="Times New Roman" pitchFamily="18" charset="0"/>
                <a:ea typeface="+mn-ea"/>
                <a:cs typeface="+mn-cs"/>
              </a:rPr>
              <a:t>But there is a third phenomenon that is entirely unique to man as composite creature and that is things like conjugal love, appreciate beauty, etc.</a:t>
            </a:r>
          </a:p>
          <a:p>
            <a:pPr lvl="0"/>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5</a:t>
            </a:fld>
            <a:endParaRPr lang="en-US"/>
          </a:p>
        </p:txBody>
      </p:sp>
    </p:spTree>
    <p:extLst>
      <p:ext uri="{BB962C8B-B14F-4D97-AF65-F5344CB8AC3E}">
        <p14:creationId xmlns:p14="http://schemas.microsoft.com/office/powerpoint/2010/main" val="2243754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What makes a human body, a human body?  What makes it my body?</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relationship between body and soul is fundamental in psychology because it is through the body that the acts, powers, and habits of the soul are made manifest</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Man has three types of acts—bodily (like respiration), intellectual both of which are mutually exclusive—the third type which is a mixture of the two like sensations and emotions leads to the conclusion there is a substantial union between the two </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Another one is that a man may be so emotionally bereft that it clouds his thinking</a:t>
            </a: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6</a:t>
            </a:fld>
            <a:endParaRPr lang="en-US"/>
          </a:p>
        </p:txBody>
      </p:sp>
    </p:spTree>
    <p:extLst>
      <p:ext uri="{BB962C8B-B14F-4D97-AF65-F5344CB8AC3E}">
        <p14:creationId xmlns:p14="http://schemas.microsoft.com/office/powerpoint/2010/main" val="3465801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100" kern="1200" dirty="0">
                <a:solidFill>
                  <a:schemeClr val="tx1"/>
                </a:solidFill>
                <a:effectLst/>
                <a:latin typeface="Times New Roman" pitchFamily="18" charset="0"/>
                <a:ea typeface="+mn-ea"/>
                <a:cs typeface="+mn-cs"/>
              </a:rPr>
              <a:t>Distinction between souls and spirit</a:t>
            </a:r>
          </a:p>
          <a:p>
            <a:pPr lvl="0"/>
            <a:r>
              <a:rPr kumimoji="1" lang="en-US" sz="1200" kern="1200" dirty="0">
                <a:solidFill>
                  <a:schemeClr val="tx1"/>
                </a:solidFill>
                <a:effectLst/>
                <a:latin typeface="Times New Roman" pitchFamily="18" charset="0"/>
                <a:ea typeface="+mn-ea"/>
                <a:cs typeface="+mn-cs"/>
              </a:rPr>
              <a:t>Necessary distinction between soul and spirit means that only in man can they be viewed synonymously because the soul is subsistent</a:t>
            </a:r>
            <a:endParaRPr kumimoji="1" lang="en-US" sz="1100" kern="1200" dirty="0">
              <a:solidFill>
                <a:schemeClr val="tx1"/>
              </a:solidFill>
              <a:effectLst/>
              <a:latin typeface="Times New Roman" pitchFamily="18" charset="0"/>
              <a:ea typeface="+mn-ea"/>
              <a:cs typeface="+mn-cs"/>
            </a:endParaRPr>
          </a:p>
          <a:p>
            <a:pPr lvl="0"/>
            <a:r>
              <a:rPr kumimoji="1" lang="en-US" sz="1200" kern="1200" dirty="0">
                <a:solidFill>
                  <a:schemeClr val="tx1"/>
                </a:solidFill>
                <a:effectLst/>
                <a:latin typeface="Times New Roman" pitchFamily="18" charset="0"/>
                <a:ea typeface="+mn-ea"/>
                <a:cs typeface="+mn-cs"/>
              </a:rPr>
              <a:t>This leads to two possible definitions—(1) the human soul is a soul that has spiritual functions (2) spirit that has soul functions</a:t>
            </a:r>
            <a:endParaRPr kumimoji="1" lang="en-US" sz="1100" kern="1200" dirty="0">
              <a:solidFill>
                <a:schemeClr val="tx1"/>
              </a:solidFill>
              <a:effectLst/>
              <a:latin typeface="Times New Roman" pitchFamily="18" charset="0"/>
              <a:ea typeface="+mn-ea"/>
              <a:cs typeface="+mn-cs"/>
            </a:endParaRPr>
          </a:p>
          <a:p>
            <a:pPr lvl="1"/>
            <a:r>
              <a:rPr kumimoji="1" lang="en-US" sz="1200" kern="1200" dirty="0">
                <a:solidFill>
                  <a:schemeClr val="tx1"/>
                </a:solidFill>
                <a:effectLst/>
                <a:latin typeface="Times New Roman" pitchFamily="18" charset="0"/>
                <a:ea typeface="+mn-ea"/>
                <a:cs typeface="+mn-cs"/>
              </a:rPr>
              <a:t>The 2</a:t>
            </a:r>
            <a:r>
              <a:rPr kumimoji="1" lang="en-US" sz="1200" kern="1200" baseline="30000" dirty="0">
                <a:solidFill>
                  <a:schemeClr val="tx1"/>
                </a:solidFill>
                <a:effectLst/>
                <a:latin typeface="Times New Roman" pitchFamily="18" charset="0"/>
                <a:ea typeface="+mn-ea"/>
                <a:cs typeface="+mn-cs"/>
              </a:rPr>
              <a:t>nd</a:t>
            </a:r>
            <a:r>
              <a:rPr kumimoji="1" lang="en-US" sz="1200" kern="1200" dirty="0">
                <a:solidFill>
                  <a:schemeClr val="tx1"/>
                </a:solidFill>
                <a:effectLst/>
                <a:latin typeface="Times New Roman" pitchFamily="18" charset="0"/>
                <a:ea typeface="+mn-ea"/>
                <a:cs typeface="+mn-cs"/>
              </a:rPr>
              <a:t> is the truer since it answers all possible states the human soul might find itself in</a:t>
            </a:r>
            <a:endParaRPr kumimoji="1" lang="en-US" sz="1100" kern="1200" dirty="0">
              <a:solidFill>
                <a:schemeClr val="tx1"/>
              </a:solidFill>
              <a:effectLst/>
              <a:latin typeface="Times New Roman" pitchFamily="18" charset="0"/>
              <a:ea typeface="+mn-ea"/>
              <a:cs typeface="+mn-cs"/>
            </a:endParaRPr>
          </a:p>
          <a:p>
            <a:pPr lvl="0"/>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7</a:t>
            </a:fld>
            <a:endParaRPr lang="en-US"/>
          </a:p>
        </p:txBody>
      </p:sp>
    </p:spTree>
    <p:extLst>
      <p:ext uri="{BB962C8B-B14F-4D97-AF65-F5344CB8AC3E}">
        <p14:creationId xmlns:p14="http://schemas.microsoft.com/office/powerpoint/2010/main" val="3700762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4294967295"/>
          </p:nvPr>
        </p:nvSpPr>
        <p:spPr bwMode="auto">
          <a:xfrm>
            <a:off x="4022656" y="8917375"/>
            <a:ext cx="3078219" cy="469504"/>
          </a:xfrm>
          <a:prstGeom prst="rect">
            <a:avLst/>
          </a:prstGeom>
          <a:noFill/>
          <a:ln>
            <a:miter lim="800000"/>
            <a:headEnd/>
            <a:tailEnd/>
          </a:ln>
        </p:spPr>
        <p:txBody>
          <a:bodyPr lIns="94218" tIns="47109" rIns="94218" bIns="47109"/>
          <a:lstStyle/>
          <a:p>
            <a:fld id="{32FA62C1-D836-4E7B-877B-C6FD8FDACC19}" type="slidenum">
              <a:rPr lang="en-US"/>
              <a:pPr/>
              <a:t>8</a:t>
            </a:fld>
            <a:endParaRPr lang="en-US"/>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4" name="Rectangle 3"/>
          <p:cNvSpPr>
            <a:spLocks noGrp="1" noChangeArrowheads="1"/>
          </p:cNvSpPr>
          <p:nvPr>
            <p:ph type="body" idx="1"/>
          </p:nvPr>
        </p:nvSpPr>
        <p:spPr bwMode="auto">
          <a:xfrm>
            <a:off x="710729" y="4460285"/>
            <a:ext cx="5681020" cy="4223935"/>
          </a:xfrm>
          <a:prstGeom prst="rect">
            <a:avLst/>
          </a:prstGeom>
          <a:noFill/>
          <a:ln>
            <a:miter lim="800000"/>
            <a:headEnd/>
            <a:tailEnd/>
          </a:ln>
        </p:spPr>
        <p:txBody>
          <a:bodyPr lIns="94218" tIns="47109" rIns="94218" bIns="47109"/>
          <a:lstStyle/>
          <a:p>
            <a:pPr>
              <a:buFontTx/>
              <a:buChar char="•"/>
            </a:pPr>
            <a:r>
              <a:rPr lang="en-US" dirty="0"/>
              <a:t>With the fall NL is still mediated through reason but the good is difficult to see and achieve</a:t>
            </a:r>
          </a:p>
          <a:p>
            <a:pPr lvl="0"/>
            <a:r>
              <a:rPr kumimoji="1" lang="en-US" sz="1200" kern="1200" dirty="0">
                <a:solidFill>
                  <a:schemeClr val="tx1"/>
                </a:solidFill>
                <a:effectLst/>
                <a:latin typeface="Times New Roman" pitchFamily="18" charset="0"/>
                <a:ea typeface="+mn-ea"/>
                <a:cs typeface="+mn-cs"/>
              </a:rPr>
              <a:t>Each faculty has its proper object (i.e. intellect the truth, will the good, concupiscible appetite bodily goods) but it does not always relate to its object well—its disposition determines whether it will act (or be acted upon) but its object well</a:t>
            </a:r>
            <a:endParaRPr kumimoji="1" lang="en-US" sz="1100" kern="1200" dirty="0">
              <a:solidFill>
                <a:schemeClr val="tx1"/>
              </a:solidFill>
              <a:effectLst/>
              <a:latin typeface="Times New Roman" pitchFamily="18" charset="0"/>
              <a:ea typeface="+mn-ea"/>
              <a:cs typeface="+mn-cs"/>
            </a:endParaRPr>
          </a:p>
          <a:p>
            <a:pPr lvl="0"/>
            <a:r>
              <a:rPr kumimoji="1" lang="en-US" sz="1200" kern="1200" dirty="0">
                <a:solidFill>
                  <a:schemeClr val="tx1"/>
                </a:solidFill>
                <a:effectLst/>
                <a:latin typeface="Times New Roman" pitchFamily="18" charset="0"/>
                <a:ea typeface="+mn-ea"/>
                <a:cs typeface="+mn-cs"/>
              </a:rPr>
              <a:t>A man can increase/decrease his disposition (or even perfect it) by the action he performs and when this disposition increases/decreases it’s called a habit</a:t>
            </a:r>
            <a:endParaRPr kumimoji="1" lang="en-US" sz="1100" kern="1200" dirty="0">
              <a:solidFill>
                <a:schemeClr val="tx1"/>
              </a:solidFill>
              <a:effectLst/>
              <a:latin typeface="Times New Roman" pitchFamily="18" charset="0"/>
              <a:ea typeface="+mn-ea"/>
              <a:cs typeface="+mn-cs"/>
            </a:endParaRPr>
          </a:p>
          <a:p>
            <a:pPr lvl="1"/>
            <a:r>
              <a:rPr kumimoji="1" lang="en-US" sz="1200" kern="1200" dirty="0">
                <a:solidFill>
                  <a:schemeClr val="tx1"/>
                </a:solidFill>
                <a:effectLst/>
                <a:latin typeface="Times New Roman" pitchFamily="18" charset="0"/>
                <a:ea typeface="+mn-ea"/>
                <a:cs typeface="+mn-cs"/>
              </a:rPr>
              <a:t>This increase and decrease of the habit is proportionate to the vehemence of the action</a:t>
            </a:r>
            <a:endParaRPr kumimoji="1" lang="en-US" sz="1100" kern="1200" dirty="0">
              <a:solidFill>
                <a:schemeClr val="tx1"/>
              </a:solidFill>
              <a:effectLst/>
              <a:latin typeface="Times New Roman" pitchFamily="18" charset="0"/>
              <a:ea typeface="+mn-ea"/>
              <a:cs typeface="+mn-cs"/>
            </a:endParaRPr>
          </a:p>
          <a:p>
            <a:pPr>
              <a:buFontTx/>
              <a:buChar char="•"/>
            </a:pPr>
            <a:endParaRPr lang="en-US" dirty="0"/>
          </a:p>
        </p:txBody>
      </p:sp>
    </p:spTree>
    <p:extLst>
      <p:ext uri="{BB962C8B-B14F-4D97-AF65-F5344CB8AC3E}">
        <p14:creationId xmlns:p14="http://schemas.microsoft.com/office/powerpoint/2010/main" val="2224773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The goal is union so that we say that the thing known is in the knower—we have the capacity to know all created things—but this is imperfect because we only know the thing through the medium of an idea</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The cognitive organism possesses the object of knowledge in knowing but is never satisfied with this possession until it possesses it in full pushing it towards a possession that is not merely intentional but real</a:t>
            </a:r>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1547359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10</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Faith is knowing God as He knows Himself, natural theology can only lead us to ideas about God</a:t>
            </a:r>
          </a:p>
          <a:p>
            <a:pPr marL="175016" indent="-175016">
              <a:buFont typeface="Arial" panose="020B0604020202020204" pitchFamily="34" charset="0"/>
              <a:buChar char="•"/>
            </a:pPr>
            <a:r>
              <a:rPr lang="en-US" dirty="0"/>
              <a:t>How are we united to God then? In this life our union is by intention—that is in the will through love, the love that is poured out in the Holy Spirit</a:t>
            </a:r>
          </a:p>
        </p:txBody>
      </p:sp>
    </p:spTree>
    <p:extLst>
      <p:ext uri="{BB962C8B-B14F-4D97-AF65-F5344CB8AC3E}">
        <p14:creationId xmlns:p14="http://schemas.microsoft.com/office/powerpoint/2010/main" val="3612095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b="0" i="0" kern="1200" dirty="0">
                <a:solidFill>
                  <a:schemeClr val="tx1"/>
                </a:solidFill>
                <a:effectLst/>
                <a:latin typeface="Times New Roman" pitchFamily="18" charset="0"/>
                <a:ea typeface="+mn-ea"/>
                <a:cs typeface="+mn-cs"/>
              </a:rPr>
              <a:t> The spiritual power of cognition, knowing reality in a nonmaterial way. The faculty of thinking in a way essentially higher than with the senses and the imagination. It is possessed by human beings, disembodied souls, and the angels, both good and demonic.</a:t>
            </a:r>
          </a:p>
          <a:p>
            <a:pPr lvl="0"/>
            <a:r>
              <a:rPr kumimoji="1" lang="en-US" sz="1200" b="0" i="0" kern="1200" dirty="0">
                <a:solidFill>
                  <a:schemeClr val="tx1"/>
                </a:solidFill>
                <a:effectLst/>
                <a:latin typeface="Times New Roman" pitchFamily="18" charset="0"/>
                <a:ea typeface="+mn-ea"/>
                <a:cs typeface="+mn-cs"/>
              </a:rPr>
              <a:t>"nothing is in the intellect which was not first in the senses." Therefore, in order for us to know anything, we must think of it in a sensory sort of way, making use of images (phantasms in Aquinas' terminology) </a:t>
            </a:r>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11</a:t>
            </a:fld>
            <a:endParaRPr lang="en-US"/>
          </a:p>
        </p:txBody>
      </p:sp>
    </p:spTree>
    <p:extLst>
      <p:ext uri="{BB962C8B-B14F-4D97-AF65-F5344CB8AC3E}">
        <p14:creationId xmlns:p14="http://schemas.microsoft.com/office/powerpoint/2010/main" val="2504614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12</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3254200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285750" marR="0" lvl="0" indent="-285750">
              <a:lnSpc>
                <a:spcPct val="115000"/>
              </a:lnSpc>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cs typeface="Times New Roman" panose="02020603050405020304" pitchFamily="18" charset="0"/>
              </a:rPr>
              <a:t>(2) memory—acts to preserve the sensitive species and allows one to think about something that is not present that has two acts—(1) a passive power that concerns the retention or preservation of the species (2) bring back to the imagination an image (in this way it is active) and the content is the unified sense knowledge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St. Thomas and Aristotle speak of memory as a habit in two ways—(1) a habit as in something that is worn (like a Monk’s habit) or possessed (2) a habit that is a disposition that can be changed by its activity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Man’s memory is different than an animal’s in that it can contain both material and spiritual elements and man is able to maintain something in his memory by thinking about it while animals require an exterior sensation (what this means practically is that man’s memory can be acted upon by intellect and will)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cs typeface="Times New Roman" panose="02020603050405020304" pitchFamily="18" charset="0"/>
              </a:rPr>
              <a:t>(3) the imagination is that faculty that keeps the sensible species in the knower—while the initial image comes from the common sense it can later be introduced by the memory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Because the imagination makes it possible to know something that is not present it is what makes continual use of knowledge possible because the imagination is that from which the agent intellect abstracts the concept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Recall that the appetitive powers (like the will) are blind in that they are incapable of movement without an object—this means properly speaking the appetites are moved by the image in the imagination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0"/>
              </a:spcAft>
              <a:buFont typeface="Symbol" panose="05050102010706020507" pitchFamily="18"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Since imagination obeys reason this means reason can gain control over the appetites through imagination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Because the imagination is a superior power it can cause a change in a bodily organ and someone can sense that change—this is not a true sensation (which is passive to an exterior thing) but can lead to a false interpretation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0"/>
              </a:spcAft>
              <a:buFont typeface="Symbol" panose="05050102010706020507" pitchFamily="18"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Likewise vehemence in the imagination can make someone think he feels something that is not there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Speech flows from the imagination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0"/>
              </a:spcAft>
              <a:buFont typeface="Wingdings" panose="05000000000000000000" pitchFamily="2" charset="2"/>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When the imagination is under the control of the will the lower powers must not be able to act upon it (like during meditation)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2302499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2937964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3574015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a:solidFill>
                  <a:schemeClr val="tx1"/>
                </a:solidFill>
                <a:effectLst/>
                <a:latin typeface="Times New Roman" pitchFamily="18" charset="0"/>
                <a:ea typeface="+mn-ea"/>
                <a:cs typeface="+mn-cs"/>
              </a:rPr>
              <a:t>The will is formally identified as the intellectual appetite—an appetite in general is any power or principle which is characterized by a “tendency toward”</a:t>
            </a:r>
            <a:endParaRPr kumimoji="1" lang="en-US" sz="1100" kern="1200" dirty="0">
              <a:solidFill>
                <a:schemeClr val="tx1"/>
              </a:solidFill>
              <a:effectLst/>
              <a:latin typeface="Times New Roman" pitchFamily="18" charset="0"/>
              <a:ea typeface="+mn-ea"/>
              <a:cs typeface="+mn-cs"/>
            </a:endParaRPr>
          </a:p>
          <a:p>
            <a:pPr lvl="1"/>
            <a:r>
              <a:rPr kumimoji="1" lang="en-US" sz="1200" kern="1200" dirty="0">
                <a:solidFill>
                  <a:schemeClr val="tx1"/>
                </a:solidFill>
                <a:effectLst/>
                <a:latin typeface="Times New Roman" pitchFamily="18" charset="0"/>
                <a:ea typeface="+mn-ea"/>
                <a:cs typeface="+mn-cs"/>
              </a:rPr>
              <a:t>In calling it an intellectual appetite we are saying it is not blind but inclines towards those things which are identified by the intellect—the thing it gravitates toward is the good</a:t>
            </a:r>
            <a:endParaRPr kumimoji="1" lang="en-US" sz="1100" kern="1200" dirty="0">
              <a:solidFill>
                <a:schemeClr val="tx1"/>
              </a:solidFill>
              <a:effectLst/>
              <a:latin typeface="Times New Roman" pitchFamily="18" charset="0"/>
              <a:ea typeface="+mn-ea"/>
              <a:cs typeface="+mn-cs"/>
            </a:endParaRPr>
          </a:p>
          <a:p>
            <a:pPr lvl="2"/>
            <a:r>
              <a:rPr kumimoji="1" lang="en-US" sz="1200" kern="1200" dirty="0">
                <a:solidFill>
                  <a:schemeClr val="tx1"/>
                </a:solidFill>
                <a:effectLst/>
                <a:latin typeface="Times New Roman" pitchFamily="18" charset="0"/>
                <a:ea typeface="+mn-ea"/>
                <a:cs typeface="+mn-cs"/>
              </a:rPr>
              <a:t>It is not drawn unreflectively though but only drawn toward the apprehended good</a:t>
            </a:r>
            <a:endParaRPr kumimoji="1" lang="en-US" sz="1100" kern="1200" dirty="0">
              <a:solidFill>
                <a:schemeClr val="tx1"/>
              </a:solidFill>
              <a:effectLst/>
              <a:latin typeface="Times New Roman" pitchFamily="18" charset="0"/>
              <a:ea typeface="+mn-ea"/>
              <a:cs typeface="+mn-cs"/>
            </a:endParaRPr>
          </a:p>
          <a:p>
            <a:pPr lvl="0"/>
            <a:r>
              <a:rPr kumimoji="1" lang="en-US" sz="1200" kern="1200" dirty="0">
                <a:solidFill>
                  <a:schemeClr val="tx1"/>
                </a:solidFill>
                <a:effectLst/>
                <a:latin typeface="Times New Roman" pitchFamily="18" charset="0"/>
                <a:ea typeface="+mn-ea"/>
                <a:cs typeface="+mn-cs"/>
              </a:rPr>
              <a:t>The internal principle of the will’s movement is the will itself and so in this way we say it is free—for freedom of the will is nothing more “than that a human being is the causative source of his own actions”</a:t>
            </a:r>
            <a:endParaRPr kumimoji="1" lang="en-US" sz="1100" kern="1200" dirty="0">
              <a:solidFill>
                <a:schemeClr val="tx1"/>
              </a:solidFill>
              <a:effectLst/>
              <a:latin typeface="Times New Roman" pitchFamily="18" charset="0"/>
              <a:ea typeface="+mn-ea"/>
              <a:cs typeface="+mn-cs"/>
            </a:endParaRPr>
          </a:p>
          <a:p>
            <a:pPr lvl="1"/>
            <a:r>
              <a:rPr kumimoji="1" lang="en-US" sz="1200" kern="1200" dirty="0">
                <a:solidFill>
                  <a:schemeClr val="tx1"/>
                </a:solidFill>
                <a:effectLst/>
                <a:latin typeface="Times New Roman" pitchFamily="18" charset="0"/>
                <a:ea typeface="+mn-ea"/>
                <a:cs typeface="+mn-cs"/>
              </a:rPr>
              <a:t>The movement of the will however is always in response to something that is a perceived good—in this way it is passive </a:t>
            </a:r>
            <a:endParaRPr kumimoji="1" lang="en-US" sz="1100" kern="1200" dirty="0">
              <a:solidFill>
                <a:schemeClr val="tx1"/>
              </a:solidFill>
              <a:effectLst/>
              <a:latin typeface="Times New Roman" pitchFamily="18" charset="0"/>
              <a:ea typeface="+mn-ea"/>
              <a:cs typeface="+mn-cs"/>
            </a:endParaRPr>
          </a:p>
          <a:p>
            <a:pPr lvl="0"/>
            <a:r>
              <a:rPr kumimoji="1" lang="en-US" sz="1200" kern="1200" dirty="0">
                <a:solidFill>
                  <a:schemeClr val="tx1"/>
                </a:solidFill>
                <a:effectLst/>
                <a:latin typeface="Times New Roman" pitchFamily="18" charset="0"/>
                <a:ea typeface="+mn-ea"/>
                <a:cs typeface="+mn-cs"/>
              </a:rPr>
              <a:t>Two principles of the movement of the will—(1)internal is the will itself (2) external is the good</a:t>
            </a:r>
            <a:endParaRPr kumimoji="1" lang="en-US" sz="1100" kern="1200" dirty="0">
              <a:solidFill>
                <a:schemeClr val="tx1"/>
              </a:solidFill>
              <a:effectLst/>
              <a:latin typeface="Times New Roman" pitchFamily="18" charset="0"/>
              <a:ea typeface="+mn-ea"/>
              <a:cs typeface="+mn-cs"/>
            </a:endParaRPr>
          </a:p>
          <a:p>
            <a:pPr lvl="0"/>
            <a:r>
              <a:rPr kumimoji="1" lang="en-US" sz="1200" kern="1200" dirty="0">
                <a:solidFill>
                  <a:schemeClr val="tx1"/>
                </a:solidFill>
                <a:effectLst/>
                <a:latin typeface="Times New Roman" pitchFamily="18" charset="0"/>
                <a:ea typeface="+mn-ea"/>
                <a:cs typeface="+mn-cs"/>
              </a:rPr>
              <a:t>The reason we don’t reflexively go to the good and why we can pass some goods by is because we recognize something lacking in them in the manner that they differ from the supreme good</a:t>
            </a:r>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16</a:t>
            </a:fld>
            <a:endParaRPr lang="en-US"/>
          </a:p>
        </p:txBody>
      </p:sp>
    </p:spTree>
    <p:extLst>
      <p:ext uri="{BB962C8B-B14F-4D97-AF65-F5344CB8AC3E}">
        <p14:creationId xmlns:p14="http://schemas.microsoft.com/office/powerpoint/2010/main" val="4176874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17</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Since union is primarily in charity, that is in the will, pray should primarily consists not in reflection but in movements of the will</a:t>
            </a:r>
          </a:p>
          <a:p>
            <a:pPr marL="175016" indent="-175016">
              <a:buFont typeface="Arial" panose="020B0604020202020204" pitchFamily="34" charset="0"/>
              <a:buChar char="•"/>
            </a:pPr>
            <a:r>
              <a:rPr lang="en-US" dirty="0"/>
              <a:t>Making acts of the will</a:t>
            </a:r>
          </a:p>
        </p:txBody>
      </p:sp>
    </p:spTree>
    <p:extLst>
      <p:ext uri="{BB962C8B-B14F-4D97-AF65-F5344CB8AC3E}">
        <p14:creationId xmlns:p14="http://schemas.microsoft.com/office/powerpoint/2010/main" val="2625642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distinction between the intellectual appetite and the sensitive appetites is that the will is open to many choices (thus it is free) while the sensitive appetites can only focus on a concrete particular because they are always locked in on one thing at a time—the sensitive appetites are concerned with particular goods while the proper province of the will is the good in general</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As a working definition for emotions we can say they are source of influence on human action that is distinct from intellect and will</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Classically the emotions were regarded as a dangerous force that must be kept strictly under the control of reason—now they are viewed a properly controlled element in the moral life</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Any ethical point of view that puts emotions instead of reason in the driver’s seat is not worthy of consideration</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derivation of the word passion helps us to understand what they are—Latin verb </a:t>
            </a:r>
            <a:r>
              <a:rPr kumimoji="1" lang="en-US" sz="1200" i="1" kern="1200" dirty="0" err="1">
                <a:solidFill>
                  <a:schemeClr val="tx1"/>
                </a:solidFill>
                <a:effectLst/>
                <a:latin typeface="Times New Roman" pitchFamily="18" charset="0"/>
                <a:ea typeface="+mn-ea"/>
                <a:cs typeface="+mn-cs"/>
              </a:rPr>
              <a:t>pati</a:t>
            </a:r>
            <a:r>
              <a:rPr kumimoji="1" lang="en-US" sz="1200" kern="1200" dirty="0">
                <a:solidFill>
                  <a:schemeClr val="tx1"/>
                </a:solidFill>
                <a:effectLst/>
                <a:latin typeface="Times New Roman" pitchFamily="18" charset="0"/>
                <a:ea typeface="+mn-ea"/>
                <a:cs typeface="+mn-cs"/>
              </a:rPr>
              <a:t> which means to suffer (meaning to not be the source of action) but the recipient</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Taken in themselves they are autonomous but have a peculiar mode of activity in that they are of the reactive kind</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Passions are seated in the soul</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Aquinas says that passions are movements of the irrational (meaning no-rational) soul in response to the recognition of good or evil</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18</a:t>
            </a:fld>
            <a:endParaRPr lang="en-US"/>
          </a:p>
        </p:txBody>
      </p:sp>
    </p:spTree>
    <p:extLst>
      <p:ext uri="{BB962C8B-B14F-4D97-AF65-F5344CB8AC3E}">
        <p14:creationId xmlns:p14="http://schemas.microsoft.com/office/powerpoint/2010/main" val="3364488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is the chief concupiscible and hope irascible</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is the chief passion—not just of the concupiscible passions but is the chief and cause of all the passions</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St. Thomas refers to the passion of love as </a:t>
            </a:r>
            <a:r>
              <a:rPr kumimoji="1" lang="en-US" sz="1200" kern="1200" dirty="0" err="1">
                <a:solidFill>
                  <a:schemeClr val="tx1"/>
                </a:solidFill>
                <a:effectLst/>
                <a:latin typeface="Times New Roman" pitchFamily="18" charset="0"/>
                <a:ea typeface="+mn-ea"/>
                <a:cs typeface="+mn-cs"/>
              </a:rPr>
              <a:t>amor</a:t>
            </a: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is a certain disposition to movement toward the good it is followed by desire and is thus strictly speaking distinct</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At its base level love for the good we will is for ourselves</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has a single cause—the good</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is the cause of hate in that hate is the absence of what we love or something which is obstructing our access to that which we love</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It is also the cause of desire because we desire only that which we love—likewise aversion is the attempt to avoid that which we hate</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Love is the cause of pleasure because when we are united to that which we love pleasure follows</a:t>
            </a:r>
          </a:p>
        </p:txBody>
      </p:sp>
      <p:sp>
        <p:nvSpPr>
          <p:cNvPr id="4" name="Slide Number Placeholder 3"/>
          <p:cNvSpPr>
            <a:spLocks noGrp="1"/>
          </p:cNvSpPr>
          <p:nvPr>
            <p:ph type="sldNum" sz="quarter" idx="10"/>
          </p:nvPr>
        </p:nvSpPr>
        <p:spPr/>
        <p:txBody>
          <a:bodyPr/>
          <a:lstStyle/>
          <a:p>
            <a:fld id="{E3457ABC-2A13-40DF-8CF7-CA97DC2ECD32}" type="slidenum">
              <a:rPr lang="en-US" smtClean="0"/>
              <a:pPr/>
              <a:t>19</a:t>
            </a:fld>
            <a:endParaRPr lang="en-US"/>
          </a:p>
        </p:txBody>
      </p:sp>
    </p:spTree>
    <p:extLst>
      <p:ext uri="{BB962C8B-B14F-4D97-AF65-F5344CB8AC3E}">
        <p14:creationId xmlns:p14="http://schemas.microsoft.com/office/powerpoint/2010/main" val="3955341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Audacity is confident in the face of danger—it is not a part of hope but its effect</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Anger has no opposite because it contains opposites within itself (1) the taking of offense (sorrow) (2) element of taking revenge </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It always involves the influence of reason because it involves measures to avenge the offense as seen as participating in justice</a:t>
            </a:r>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20</a:t>
            </a:fld>
            <a:endParaRPr lang="en-US"/>
          </a:p>
        </p:txBody>
      </p:sp>
    </p:spTree>
    <p:extLst>
      <p:ext uri="{BB962C8B-B14F-4D97-AF65-F5344CB8AC3E}">
        <p14:creationId xmlns:p14="http://schemas.microsoft.com/office/powerpoint/2010/main" val="824752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kumimoji="1" lang="en-US" sz="1200" b="0" i="0" kern="1200" dirty="0">
                <a:solidFill>
                  <a:schemeClr val="tx1"/>
                </a:solidFill>
                <a:effectLst/>
                <a:latin typeface="Times New Roman" pitchFamily="18" charset="0"/>
                <a:ea typeface="+mn-ea"/>
                <a:cs typeface="+mn-cs"/>
              </a:rPr>
              <a:t>Antecedent emotion always lessens </a:t>
            </a:r>
            <a:r>
              <a:rPr kumimoji="1" lang="en-US" sz="1200" b="0" i="0" kern="1200" dirty="0" err="1">
                <a:solidFill>
                  <a:schemeClr val="tx1"/>
                </a:solidFill>
                <a:effectLst/>
                <a:latin typeface="Times New Roman" pitchFamily="18" charset="0"/>
                <a:ea typeface="+mn-ea"/>
                <a:cs typeface="+mn-cs"/>
              </a:rPr>
              <a:t>imputability</a:t>
            </a:r>
            <a:r>
              <a:rPr kumimoji="1" lang="en-US" sz="1200" b="0" i="0" kern="1200" dirty="0">
                <a:solidFill>
                  <a:schemeClr val="tx1"/>
                </a:solidFill>
                <a:effectLst/>
                <a:latin typeface="Times New Roman" pitchFamily="18" charset="0"/>
                <a:ea typeface="+mn-ea"/>
                <a:cs typeface="+mn-cs"/>
              </a:rPr>
              <a:t> and at times may remove it entirely, depending on the degree to which it either hinders the powers of reason to think clearly or of the will to consent freely. Consequent emotion never lessens </a:t>
            </a:r>
            <a:r>
              <a:rPr kumimoji="1" lang="en-US" sz="1200" b="0" i="0" kern="1200" dirty="0" err="1">
                <a:solidFill>
                  <a:schemeClr val="tx1"/>
                </a:solidFill>
                <a:effectLst/>
                <a:latin typeface="Times New Roman" pitchFamily="18" charset="0"/>
                <a:ea typeface="+mn-ea"/>
                <a:cs typeface="+mn-cs"/>
              </a:rPr>
              <a:t>imputability</a:t>
            </a:r>
            <a:r>
              <a:rPr kumimoji="1" lang="en-US" sz="1200" b="0" i="0" kern="1200" dirty="0">
                <a:solidFill>
                  <a:schemeClr val="tx1"/>
                </a:solidFill>
                <a:effectLst/>
                <a:latin typeface="Times New Roman" pitchFamily="18" charset="0"/>
                <a:ea typeface="+mn-ea"/>
                <a:cs typeface="+mn-cs"/>
              </a:rPr>
              <a:t>, but generally increases it, especially when a person deliberately fosters certain feelings, say of anger or sex, in order to perform an action more effectively or derive greater pleasure from sinful indulgence. (Etym. Latin </a:t>
            </a:r>
            <a:r>
              <a:rPr kumimoji="1" lang="en-US" sz="1200" b="0" i="1" kern="1200" dirty="0" err="1">
                <a:solidFill>
                  <a:schemeClr val="tx1"/>
                </a:solidFill>
                <a:effectLst/>
                <a:latin typeface="Times New Roman" pitchFamily="18" charset="0"/>
                <a:ea typeface="+mn-ea"/>
                <a:cs typeface="+mn-cs"/>
              </a:rPr>
              <a:t>emovere</a:t>
            </a:r>
            <a:r>
              <a:rPr kumimoji="1" lang="en-US" sz="1200" b="0" i="0" kern="1200" dirty="0">
                <a:solidFill>
                  <a:schemeClr val="tx1"/>
                </a:solidFill>
                <a:effectLst/>
                <a:latin typeface="Times New Roman" pitchFamily="18" charset="0"/>
                <a:ea typeface="+mn-ea"/>
                <a:cs typeface="+mn-cs"/>
              </a:rPr>
              <a:t>, to stir up, agitate.)</a:t>
            </a:r>
            <a:endParaRPr kumimoji="1"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21</a:t>
            </a:fld>
            <a:endParaRPr lang="en-US"/>
          </a:p>
        </p:txBody>
      </p:sp>
    </p:spTree>
    <p:extLst>
      <p:ext uri="{BB962C8B-B14F-4D97-AF65-F5344CB8AC3E}">
        <p14:creationId xmlns:p14="http://schemas.microsoft.com/office/powerpoint/2010/main" val="561869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a:solidFill>
                  <a:schemeClr val="tx1"/>
                </a:solidFill>
                <a:effectLst/>
                <a:latin typeface="Times New Roman" pitchFamily="18" charset="0"/>
                <a:ea typeface="+mn-ea"/>
                <a:cs typeface="+mn-cs"/>
              </a:rPr>
              <a:t>Although moral virtue has to do with the perfection of the appetites they depend upon the intellectual virtues since we must know in what perfection consists (speculative intellect)</a:t>
            </a:r>
          </a:p>
          <a:p>
            <a:pPr lvl="0"/>
            <a:endParaRPr kumimoji="1" lang="en-US" sz="11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E3457ABC-2A13-40DF-8CF7-CA97DC2ECD32}" type="slidenum">
              <a:rPr lang="en-US" smtClean="0"/>
              <a:pPr/>
              <a:t>22</a:t>
            </a:fld>
            <a:endParaRPr lang="en-US"/>
          </a:p>
        </p:txBody>
      </p:sp>
    </p:spTree>
    <p:extLst>
      <p:ext uri="{BB962C8B-B14F-4D97-AF65-F5344CB8AC3E}">
        <p14:creationId xmlns:p14="http://schemas.microsoft.com/office/powerpoint/2010/main" val="4260274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What role do the passions play in our spiritual lives since they affect our reactions</a:t>
            </a:r>
          </a:p>
          <a:p>
            <a:pPr marL="175016" indent="-175016">
              <a:buFont typeface="Arial" panose="020B0604020202020204" pitchFamily="34" charset="0"/>
              <a:buChar char="•"/>
            </a:pPr>
            <a:r>
              <a:rPr lang="en-US" dirty="0"/>
              <a:t>Myers—Briggs has 16 </a:t>
            </a:r>
            <a:r>
              <a:rPr lang="en-US" dirty="0" err="1"/>
              <a:t>difft</a:t>
            </a:r>
            <a:r>
              <a:rPr lang="en-US" dirty="0"/>
              <a:t> types, classically there have been four—related to each of the four sets of passions, positive and negative of concupiscible and irascible</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When you compare the reactions of different people to the same experience it is usually very different—quick and lasting, or slow and lasting, or quick but with short duration, or slow and of short duration—this degree of excitability is called a “temperament”</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It helps to be able to know one’s good and evil inclinations</a:t>
            </a:r>
          </a:p>
          <a:p>
            <a:pPr marL="175016" indent="-175016">
              <a:buFont typeface="Arial" panose="020B0604020202020204" pitchFamily="34" charset="0"/>
              <a:buChar char="•"/>
            </a:pPr>
            <a:endParaRPr lang="en-US" dirty="0"/>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1856972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Knowledge of one’s temperament can deepen self-knowledge but uncovering the pure temperament can be difficult because it is a mixing of both the light and dark sides and we are (1) habitually given to sin—a sanguine who habitually gives way to anger and envy will not appear to be a sanguine (2)a person has advanced far down the path of perfection and thus the dark side is difficult to discover (like St. Francis de Sales who was a sanguine that was prone to momentary irate excitement was so subdued after years of combat) (3)not sufficient self-knowledge and thus need to develop an interior life (4) anxiety or depression can mask (5)mixed temperament—a good tool to decipher predominant is to examine the eye (the choleric is resolute, firm, energetic; melancholic is more or less sad and troubled; sanguine is cheerful and friendly; phlegmatic is almost expressionless</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Keep in mind that some virtues and vices come easier than others because you are disposed to them</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Knowing the temperament will help us focus more on evils that are a result of our disposition and not be so quick to think a disposition is a virtue</a:t>
            </a:r>
          </a:p>
          <a:p>
            <a:pPr marL="175016" marR="0" lvl="0" indent="-175016"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3696841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5016" indent="-175016">
              <a:buFont typeface="Arial" panose="020B0604020202020204" pitchFamily="34" charset="0"/>
              <a:buChar char="•"/>
            </a:pPr>
            <a:r>
              <a:rPr lang="en-US" dirty="0"/>
              <a:t>Tend to be highly principled—St. Thomas says they are usually more intelligent because anger does require some reflection</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He is naturally ambitious, being drawn towards great things and is supported by (1) a keen intellect because he is a man of reason by which the irascible appetite is stirred and requires some reflection, which usually stunts his emotion (2) a strong will because he is naturally courageous and has energy to overcome obstacles </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Is hampered by imprudent haste and </a:t>
            </a:r>
            <a:r>
              <a:rPr kumimoji="1" lang="en-US" sz="1200" kern="1200" dirty="0" err="1">
                <a:solidFill>
                  <a:schemeClr val="tx1"/>
                </a:solidFill>
                <a:effectLst/>
                <a:latin typeface="Times New Roman" pitchFamily="18" charset="0"/>
                <a:ea typeface="+mn-ea"/>
                <a:cs typeface="+mn-cs"/>
              </a:rPr>
              <a:t>obstinancy</a:t>
            </a:r>
            <a:r>
              <a:rPr kumimoji="1" lang="en-US" sz="1200" kern="1200" dirty="0">
                <a:solidFill>
                  <a:schemeClr val="tx1"/>
                </a:solidFill>
                <a:effectLst/>
                <a:latin typeface="Times New Roman" pitchFamily="18" charset="0"/>
                <a:ea typeface="+mn-ea"/>
                <a:cs typeface="+mn-cs"/>
              </a:rPr>
              <a:t> in the face of obstacles </a:t>
            </a:r>
          </a:p>
          <a:p>
            <a:pPr marL="175016" indent="-175016">
              <a:buFont typeface="Arial" panose="020B0604020202020204" pitchFamily="34" charset="0"/>
              <a:buChar char="•"/>
            </a:pPr>
            <a:endParaRPr lang="en-US" dirty="0"/>
          </a:p>
        </p:txBody>
      </p:sp>
    </p:spTree>
    <p:extLst>
      <p:ext uri="{BB962C8B-B14F-4D97-AF65-F5344CB8AC3E}">
        <p14:creationId xmlns:p14="http://schemas.microsoft.com/office/powerpoint/2010/main" val="3672530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26</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sanguine person is quickly aroused and vehemently excited by whatever influences him. </a:t>
            </a:r>
          </a:p>
          <a:p>
            <a:pPr marL="17145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Dark side of the Sanguine Temperament</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Vanity and self-complacency—highly susceptible to praise and flattery</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Inclination to flirtation, jealousy and envy—because they are easily influenced by external impressions it is hard for them to be impartial</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Cheerfulness and inordinate love of pleasure. The sanguine person does not like to be alone; he loves company and amusement; he wants to enjoy life. In his amusements such a person can be very frivolous.</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 	Dread of virtues which require strenuous efforts. Everything which requires the denial of the gratification of the senses is very hard on the sanguine</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Answers to questions often wrong because of superficial investigation</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Lack of perseverance </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Permits others to lead him and therefore can easily be led astray</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Lack of depth leads to lack of self-knowledge</a:t>
            </a:r>
          </a:p>
          <a:p>
            <a:pPr marL="17145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There are many qualities by which the Sanguine person endears himself to other men:</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Extrovert that easily associates with strangers</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Friendly and entertaining in speech</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Dispenses acts of kindness in a jovial and pleasant way</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Compassionate</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Draws attention of other men to their own faults without causing displeasure on their part</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Quickly excited by an offense, but does not hold a grudge</a:t>
            </a:r>
          </a:p>
          <a:p>
            <a:pPr marL="171450" lvl="0" indent="-171450">
              <a:buFont typeface="Arial" panose="020B0604020202020204" pitchFamily="34" charset="0"/>
              <a:buChar char="•"/>
            </a:pPr>
            <a:br>
              <a:rPr kumimoji="1" lang="en-US" sz="1200" kern="1200" dirty="0">
                <a:solidFill>
                  <a:schemeClr val="tx1"/>
                </a:solidFill>
                <a:effectLst/>
                <a:latin typeface="Times New Roman" pitchFamily="18" charset="0"/>
                <a:ea typeface="+mn-ea"/>
                <a:cs typeface="+mn-cs"/>
              </a:rPr>
            </a:br>
            <a:br>
              <a:rPr kumimoji="1" lang="en-US" sz="1200" kern="1200" dirty="0">
                <a:solidFill>
                  <a:schemeClr val="tx1"/>
                </a:solidFill>
                <a:effectLst/>
                <a:latin typeface="Times New Roman" pitchFamily="18" charset="0"/>
                <a:ea typeface="+mn-ea"/>
                <a:cs typeface="+mn-cs"/>
              </a:rPr>
            </a:br>
            <a:endParaRPr kumimoji="1" lang="en-US"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851316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27</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kumimoji="1" lang="en-US" sz="1200" kern="1200" dirty="0">
                <a:solidFill>
                  <a:schemeClr val="tx1"/>
                </a:solidFill>
                <a:effectLst/>
                <a:latin typeface="Times New Roman" pitchFamily="18" charset="0"/>
                <a:ea typeface="+mn-ea"/>
                <a:cs typeface="+mn-cs"/>
              </a:rPr>
              <a:t>The melancholic person is but feebly excited by whatever acts upon him. The reaction is weak, but this feeble impression remains for a long time and by subsequent similar impressions grows stronger and at last excites the mind so vehemently that it is difficult to eradicate it.  The melancholic is very slow to become excited when acted upon, however what little impression that it does make lasts a long time and when it finally excites, it is all but impossible to eradicate. Think of a post being nailed into the ground—little by little it goes in until it cannot be taken out This propensity is worth noting because it serves as a key to solve many riddles in his behavior</a:t>
            </a: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2030348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28</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soul or mind of the phlegmatic person is only weakly or not at all touched by impressions. The reaction is feeble or entirely missing. Eventual impressions fade away very soon.</a:t>
            </a:r>
          </a:p>
          <a:p>
            <a:r>
              <a:rPr kumimoji="1" lang="en-US" sz="1200" kern="1200" dirty="0">
                <a:solidFill>
                  <a:schemeClr val="tx1"/>
                </a:solidFill>
                <a:effectLst/>
                <a:latin typeface="Times New Roman" pitchFamily="18" charset="0"/>
                <a:ea typeface="+mn-ea"/>
                <a:cs typeface="+mn-cs"/>
              </a:rPr>
              <a:t>Disposition of the Phlegmatic—</a:t>
            </a:r>
            <a:r>
              <a:rPr kumimoji="1" lang="en-US" sz="1200" kern="1200" dirty="0" err="1">
                <a:solidFill>
                  <a:schemeClr val="tx1"/>
                </a:solidFill>
                <a:effectLst/>
                <a:latin typeface="Times New Roman" pitchFamily="18" charset="0"/>
                <a:ea typeface="+mn-ea"/>
                <a:cs typeface="+mn-cs"/>
              </a:rPr>
              <a:t>lLittle</a:t>
            </a:r>
            <a:r>
              <a:rPr kumimoji="1" lang="en-US" sz="1200" kern="1200" dirty="0">
                <a:solidFill>
                  <a:schemeClr val="tx1"/>
                </a:solidFill>
                <a:effectLst/>
                <a:latin typeface="Times New Roman" pitchFamily="18" charset="0"/>
                <a:ea typeface="+mn-ea"/>
                <a:cs typeface="+mn-cs"/>
              </a:rPr>
              <a:t> interest in what is going on around him Prefers repose and leisure to work </a:t>
            </a:r>
          </a:p>
          <a:p>
            <a:pPr lvl="0"/>
            <a:r>
              <a:rPr kumimoji="1" lang="en-US" sz="1200" kern="1200" dirty="0">
                <a:solidFill>
                  <a:schemeClr val="tx1"/>
                </a:solidFill>
                <a:effectLst/>
                <a:latin typeface="Times New Roman" pitchFamily="18" charset="0"/>
                <a:ea typeface="+mn-ea"/>
                <a:cs typeface="+mn-cs"/>
              </a:rPr>
              <a:t>Difficult because external influence has very little effect on them</a:t>
            </a:r>
          </a:p>
          <a:p>
            <a:pPr lvl="0"/>
            <a:r>
              <a:rPr kumimoji="1" lang="en-US" sz="1200" kern="1200" dirty="0">
                <a:solidFill>
                  <a:schemeClr val="tx1"/>
                </a:solidFill>
                <a:effectLst/>
                <a:latin typeface="Times New Roman" pitchFamily="18" charset="0"/>
                <a:ea typeface="+mn-ea"/>
                <a:cs typeface="+mn-cs"/>
              </a:rPr>
              <a:t>Must help them follow a strictly planned out rule of life</a:t>
            </a:r>
          </a:p>
          <a:p>
            <a:pPr lvl="0"/>
            <a:r>
              <a:rPr kumimoji="1" lang="en-US" sz="1200" kern="1200" dirty="0">
                <a:solidFill>
                  <a:schemeClr val="tx1"/>
                </a:solidFill>
                <a:effectLst/>
                <a:latin typeface="Times New Roman" pitchFamily="18" charset="0"/>
                <a:ea typeface="+mn-ea"/>
                <a:cs typeface="+mn-cs"/>
              </a:rPr>
              <a:t>Corporal punishment is much more beneficial to them than other children</a:t>
            </a:r>
          </a:p>
          <a:p>
            <a:pPr lvl="0"/>
            <a:r>
              <a:rPr kumimoji="1" lang="en-US" sz="1200" kern="1200" dirty="0">
                <a:solidFill>
                  <a:schemeClr val="tx1"/>
                </a:solidFill>
                <a:effectLst/>
                <a:latin typeface="Times New Roman" pitchFamily="18" charset="0"/>
                <a:ea typeface="+mn-ea"/>
                <a:cs typeface="+mn-cs"/>
              </a:rPr>
              <a:t>Lectio Divina because it requires sensing, thinking, feeling and intuition</a:t>
            </a:r>
          </a:p>
          <a:p>
            <a:br>
              <a:rPr kumimoji="1" lang="en-US" sz="1200" kern="1200" dirty="0">
                <a:solidFill>
                  <a:schemeClr val="tx1"/>
                </a:solidFill>
                <a:effectLst/>
                <a:latin typeface="Times New Roman" pitchFamily="18" charset="0"/>
                <a:ea typeface="+mn-ea"/>
                <a:cs typeface="+mn-cs"/>
              </a:rPr>
            </a:br>
            <a:endParaRPr kumimoji="1" lang="en-US"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334322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1752600" y="990600"/>
            <a:ext cx="6400800" cy="2514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cmpd="tri">
                <a:solidFill>
                  <a:schemeClr val="folHlink"/>
                </a:solidFill>
                <a:miter lim="800000"/>
                <a:headEnd/>
                <a:tailEnd/>
              </a14:hiddenLine>
            </a:ext>
          </a:extLst>
        </p:spPr>
        <p:txBody>
          <a:bodyPr/>
          <a:lstStyle>
            <a:lvl1pPr algn="ctr">
              <a:defRPr/>
            </a:lvl1pPr>
          </a:lstStyle>
          <a:p>
            <a:pPr lvl="0"/>
            <a:r>
              <a:rPr lang="en-US" noProof="0"/>
              <a:t>Click to edit Master title style</a:t>
            </a:r>
          </a:p>
        </p:txBody>
      </p:sp>
      <p:sp>
        <p:nvSpPr>
          <p:cNvPr id="69635" name="Rectangle 3"/>
          <p:cNvSpPr>
            <a:spLocks noGrp="1" noChangeArrowheads="1"/>
          </p:cNvSpPr>
          <p:nvPr>
            <p:ph type="subTitle" idx="1"/>
          </p:nvPr>
        </p:nvSpPr>
        <p:spPr>
          <a:xfrm>
            <a:off x="1752600" y="3886200"/>
            <a:ext cx="6400800" cy="1752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folHlink"/>
                </a:solidFill>
                <a:miter lim="800000"/>
                <a:headEnd/>
                <a:tailEnd/>
              </a14:hiddenLine>
            </a:ext>
          </a:extLst>
        </p:spPr>
        <p:txBody>
          <a:bodyPr/>
          <a:lstStyle>
            <a:lvl1pPr marL="0" indent="0" algn="ctr">
              <a:buFontTx/>
              <a:buNone/>
              <a:defRPr/>
            </a:lvl1pPr>
          </a:lstStyle>
          <a:p>
            <a:pPr lvl="0"/>
            <a:r>
              <a:rPr lang="en-US" noProof="0"/>
              <a:t>Click to edit Master subtitle style</a:t>
            </a:r>
          </a:p>
        </p:txBody>
      </p:sp>
      <p:sp>
        <p:nvSpPr>
          <p:cNvPr id="69636" name="Rectangle 4"/>
          <p:cNvSpPr>
            <a:spLocks noGrp="1" noChangeArrowheads="1"/>
          </p:cNvSpPr>
          <p:nvPr>
            <p:ph type="dt" sz="half" idx="2"/>
          </p:nvPr>
        </p:nvSpPr>
        <p:spPr>
          <a:xfrm>
            <a:off x="914400" y="6400800"/>
            <a:ext cx="1905000" cy="457200"/>
          </a:xfrm>
        </p:spPr>
        <p:txBody>
          <a:bodyPr anchorCtr="0"/>
          <a:lstStyle>
            <a:lvl1pPr>
              <a:defRPr/>
            </a:lvl1pPr>
          </a:lstStyle>
          <a:p>
            <a:endParaRPr lang="en-US"/>
          </a:p>
        </p:txBody>
      </p:sp>
      <p:sp>
        <p:nvSpPr>
          <p:cNvPr id="69637" name="Rectangle 5"/>
          <p:cNvSpPr>
            <a:spLocks noGrp="1" noChangeArrowheads="1"/>
          </p:cNvSpPr>
          <p:nvPr>
            <p:ph type="ftr" sz="quarter" idx="3"/>
          </p:nvPr>
        </p:nvSpPr>
        <p:spPr>
          <a:xfrm>
            <a:off x="3505200" y="6400800"/>
            <a:ext cx="2895600" cy="457200"/>
          </a:xfrm>
        </p:spPr>
        <p:txBody>
          <a:bodyPr anchorCtr="0"/>
          <a:lstStyle>
            <a:lvl1pPr>
              <a:defRPr/>
            </a:lvl1pPr>
          </a:lstStyle>
          <a:p>
            <a:endParaRPr lang="en-US"/>
          </a:p>
        </p:txBody>
      </p:sp>
      <p:sp>
        <p:nvSpPr>
          <p:cNvPr id="69638" name="Rectangle 6"/>
          <p:cNvSpPr>
            <a:spLocks noGrp="1" noChangeArrowheads="1"/>
          </p:cNvSpPr>
          <p:nvPr>
            <p:ph type="sldNum" sz="quarter" idx="4"/>
          </p:nvPr>
        </p:nvSpPr>
        <p:spPr/>
        <p:txBody>
          <a:bodyPr anchorCtr="0"/>
          <a:lstStyle>
            <a:lvl1pPr>
              <a:defRPr/>
            </a:lvl1pPr>
          </a:lstStyle>
          <a:p>
            <a:fld id="{E0621631-F036-4F19-9578-96263A35C611}" type="slidenum">
              <a:rPr lang="en-US"/>
              <a:pPr/>
              <a:t>‹#›</a:t>
            </a:fld>
            <a:endParaRPr lang="en-US"/>
          </a:p>
        </p:txBody>
      </p:sp>
      <p:grpSp>
        <p:nvGrpSpPr>
          <p:cNvPr id="69639" name="Group 7"/>
          <p:cNvGrpSpPr>
            <a:grpSpLocks/>
          </p:cNvGrpSpPr>
          <p:nvPr/>
        </p:nvGrpSpPr>
        <p:grpSpPr bwMode="auto">
          <a:xfrm>
            <a:off x="0" y="0"/>
            <a:ext cx="6362700" cy="6858000"/>
            <a:chOff x="0" y="0"/>
            <a:chExt cx="4008" cy="4320"/>
          </a:xfrm>
        </p:grpSpPr>
        <p:pic>
          <p:nvPicPr>
            <p:cNvPr id="69640" name="Picture 8" descr="Expban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extLst>
              <a:ext uri="{909E8E84-426E-40DD-AFC4-6F175D3DCCD1}">
                <a14:hiddenFill xmlns:a14="http://schemas.microsoft.com/office/drawing/2010/main">
                  <a:solidFill>
                    <a:srgbClr val="FFFFFF"/>
                  </a:solidFill>
                </a14:hiddenFill>
              </a:ext>
            </a:extLst>
          </p:spPr>
        </p:pic>
        <p:pic>
          <p:nvPicPr>
            <p:cNvPr id="69641" name="Picture 9" descr="EXPHOR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extLst>
              <a:ext uri="{909E8E84-426E-40DD-AFC4-6F175D3DCCD1}">
                <a14:hiddenFill xmlns:a14="http://schemas.microsoft.com/office/drawing/2010/main">
                  <a:solidFill>
                    <a:srgbClr val="FFFFFF"/>
                  </a:solidFill>
                </a14:hiddenFill>
              </a:ext>
            </a:extLst>
          </p:spPr>
        </p:pic>
      </p:grpSp>
      <p:pic>
        <p:nvPicPr>
          <p:cNvPr id="69642" name="Picture 10" descr="EXPHOR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657600"/>
            <a:ext cx="5715000" cy="95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FE185E-36E7-49FD-BBB3-B7AA86A43AF5}" type="slidenum">
              <a:rPr lang="en-US"/>
              <a:pPr/>
              <a:t>‹#›</a:t>
            </a:fld>
            <a:endParaRPr lang="en-US"/>
          </a:p>
        </p:txBody>
      </p:sp>
    </p:spTree>
    <p:extLst>
      <p:ext uri="{BB962C8B-B14F-4D97-AF65-F5344CB8AC3E}">
        <p14:creationId xmlns:p14="http://schemas.microsoft.com/office/powerpoint/2010/main" val="1086793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4CED82-29A3-43D2-BAC1-B07FF31BFD8A}" type="slidenum">
              <a:rPr lang="en-US"/>
              <a:pPr/>
              <a:t>‹#›</a:t>
            </a:fld>
            <a:endParaRPr lang="en-US"/>
          </a:p>
        </p:txBody>
      </p:sp>
    </p:spTree>
    <p:extLst>
      <p:ext uri="{BB962C8B-B14F-4D97-AF65-F5344CB8AC3E}">
        <p14:creationId xmlns:p14="http://schemas.microsoft.com/office/powerpoint/2010/main" val="49409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2038" y="1766888"/>
            <a:ext cx="3808412"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2850" y="1766888"/>
            <a:ext cx="3808413"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E06548E-60A3-442B-870E-5371918ABD3C}" type="slidenum">
              <a:rPr lang="en-US"/>
              <a:pPr/>
              <a:t>‹#›</a:t>
            </a:fld>
            <a:endParaRPr lang="en-US"/>
          </a:p>
        </p:txBody>
      </p:sp>
    </p:spTree>
    <p:extLst>
      <p:ext uri="{BB962C8B-B14F-4D97-AF65-F5344CB8AC3E}">
        <p14:creationId xmlns:p14="http://schemas.microsoft.com/office/powerpoint/2010/main" val="627108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1DC4607-A5BE-4AEB-A2F8-FFC55BB2BE49}" type="slidenum">
              <a:rPr lang="en-US"/>
              <a:pPr/>
              <a:t>‹#›</a:t>
            </a:fld>
            <a:endParaRPr lang="en-US"/>
          </a:p>
        </p:txBody>
      </p:sp>
    </p:spTree>
    <p:extLst>
      <p:ext uri="{BB962C8B-B14F-4D97-AF65-F5344CB8AC3E}">
        <p14:creationId xmlns:p14="http://schemas.microsoft.com/office/powerpoint/2010/main" val="354258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3EB3078-DB93-48B0-8CFF-60D61A84D3CD}" type="slidenum">
              <a:rPr lang="en-US"/>
              <a:pPr/>
              <a:t>‹#›</a:t>
            </a:fld>
            <a:endParaRPr lang="en-US"/>
          </a:p>
        </p:txBody>
      </p:sp>
    </p:spTree>
    <p:extLst>
      <p:ext uri="{BB962C8B-B14F-4D97-AF65-F5344CB8AC3E}">
        <p14:creationId xmlns:p14="http://schemas.microsoft.com/office/powerpoint/2010/main" val="322990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535352E-A13C-400B-AD4F-BB29FCD32891}" type="slidenum">
              <a:rPr lang="en-US"/>
              <a:pPr/>
              <a:t>‹#›</a:t>
            </a:fld>
            <a:endParaRPr lang="en-US"/>
          </a:p>
        </p:txBody>
      </p:sp>
    </p:spTree>
    <p:extLst>
      <p:ext uri="{BB962C8B-B14F-4D97-AF65-F5344CB8AC3E}">
        <p14:creationId xmlns:p14="http://schemas.microsoft.com/office/powerpoint/2010/main" val="419275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0A1AD5B-C838-4809-99CA-B03E3ED0C81E}" type="slidenum">
              <a:rPr lang="en-US"/>
              <a:pPr/>
              <a:t>‹#›</a:t>
            </a:fld>
            <a:endParaRPr lang="en-US"/>
          </a:p>
        </p:txBody>
      </p:sp>
    </p:spTree>
    <p:extLst>
      <p:ext uri="{BB962C8B-B14F-4D97-AF65-F5344CB8AC3E}">
        <p14:creationId xmlns:p14="http://schemas.microsoft.com/office/powerpoint/2010/main" val="13729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CDB3D4-C91C-41CF-9C17-A814C00431A8}" type="slidenum">
              <a:rPr lang="en-US"/>
              <a:pPr/>
              <a:t>‹#›</a:t>
            </a:fld>
            <a:endParaRPr lang="en-US"/>
          </a:p>
        </p:txBody>
      </p:sp>
    </p:spTree>
    <p:extLst>
      <p:ext uri="{BB962C8B-B14F-4D97-AF65-F5344CB8AC3E}">
        <p14:creationId xmlns:p14="http://schemas.microsoft.com/office/powerpoint/2010/main" val="153200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3EBBBB-F134-4FA8-9027-0DB11F0F9667}" type="slidenum">
              <a:rPr lang="en-US"/>
              <a:pPr/>
              <a:t>‹#›</a:t>
            </a:fld>
            <a:endParaRPr lang="en-US"/>
          </a:p>
        </p:txBody>
      </p:sp>
    </p:spTree>
    <p:extLst>
      <p:ext uri="{BB962C8B-B14F-4D97-AF65-F5344CB8AC3E}">
        <p14:creationId xmlns:p14="http://schemas.microsoft.com/office/powerpoint/2010/main" val="295593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381000"/>
            <a:ext cx="1943100" cy="5499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2038" y="381000"/>
            <a:ext cx="5681662" cy="5499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F0B35C-7D8C-4E4A-88A5-41995C76820E}" type="slidenum">
              <a:rPr lang="en-US"/>
              <a:pPr/>
              <a:t>‹#›</a:t>
            </a:fld>
            <a:endParaRPr lang="en-US"/>
          </a:p>
        </p:txBody>
      </p:sp>
    </p:spTree>
    <p:extLst>
      <p:ext uri="{BB962C8B-B14F-4D97-AF65-F5344CB8AC3E}">
        <p14:creationId xmlns:p14="http://schemas.microsoft.com/office/powerpoint/2010/main" val="271794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8610" name="Picture 2" descr="Expbann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invGray">
          <a:xfrm>
            <a:off x="0" y="0"/>
            <a:ext cx="685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8611" name="Rectangle 3"/>
          <p:cNvSpPr>
            <a:spLocks noGrp="1" noChangeArrowheads="1"/>
          </p:cNvSpPr>
          <p:nvPr>
            <p:ph type="title"/>
          </p:nvPr>
        </p:nvSpPr>
        <p:spPr bwMode="auto">
          <a:xfrm>
            <a:off x="1066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68612" name="Rectangle 4"/>
          <p:cNvSpPr>
            <a:spLocks noGrp="1" noChangeArrowheads="1"/>
          </p:cNvSpPr>
          <p:nvPr>
            <p:ph type="dt" sz="half" idx="2"/>
          </p:nvPr>
        </p:nvSpPr>
        <p:spPr bwMode="auto">
          <a:xfrm>
            <a:off x="838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l">
              <a:spcBef>
                <a:spcPct val="0"/>
              </a:spcBef>
              <a:defRPr sz="1400">
                <a:solidFill>
                  <a:schemeClr val="tx2"/>
                </a:solidFill>
                <a:latin typeface="Arial" charset="0"/>
              </a:defRPr>
            </a:lvl1pPr>
          </a:lstStyle>
          <a:p>
            <a:endParaRPr lang="en-US"/>
          </a:p>
        </p:txBody>
      </p:sp>
      <p:sp>
        <p:nvSpPr>
          <p:cNvPr id="68613" name="Rectangle 5"/>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spcBef>
                <a:spcPct val="0"/>
              </a:spcBef>
              <a:defRPr sz="1400">
                <a:solidFill>
                  <a:schemeClr val="tx2"/>
                </a:solidFill>
                <a:latin typeface="Arial" charset="0"/>
              </a:defRPr>
            </a:lvl1pPr>
          </a:lstStyle>
          <a:p>
            <a:endParaRPr lang="en-US"/>
          </a:p>
        </p:txBody>
      </p:sp>
      <p:sp>
        <p:nvSpPr>
          <p:cNvPr id="68614" name="Rectangle 6"/>
          <p:cNvSpPr>
            <a:spLocks noGrp="1" noChangeArrowheads="1"/>
          </p:cNvSpPr>
          <p:nvPr>
            <p:ph type="sldNum" sz="quarter" idx="4"/>
          </p:nvPr>
        </p:nvSpPr>
        <p:spPr bwMode="auto">
          <a:xfrm>
            <a:off x="70104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a:spcBef>
                <a:spcPct val="0"/>
              </a:spcBef>
              <a:defRPr sz="1400">
                <a:solidFill>
                  <a:schemeClr val="tx2"/>
                </a:solidFill>
                <a:latin typeface="Arial" charset="0"/>
              </a:defRPr>
            </a:lvl1pPr>
          </a:lstStyle>
          <a:p>
            <a:fld id="{E50B4DEE-E151-424C-95C7-19E80408D800}" type="slidenum">
              <a:rPr lang="en-US"/>
              <a:pPr/>
              <a:t>‹#›</a:t>
            </a:fld>
            <a:endParaRPr lang="en-US"/>
          </a:p>
        </p:txBody>
      </p:sp>
      <p:pic>
        <p:nvPicPr>
          <p:cNvPr id="68615" name="Picture 7" descr="EXPHORS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6800" y="1574800"/>
            <a:ext cx="7772400" cy="130175"/>
          </a:xfrm>
          <a:prstGeom prst="rect">
            <a:avLst/>
          </a:prstGeom>
          <a:noFill/>
          <a:extLst>
            <a:ext uri="{909E8E84-426E-40DD-AFC4-6F175D3DCCD1}">
              <a14:hiddenFill xmlns:a14="http://schemas.microsoft.com/office/drawing/2010/main">
                <a:solidFill>
                  <a:srgbClr val="FFFFFF"/>
                </a:solidFill>
              </a14:hiddenFill>
            </a:ext>
          </a:extLst>
        </p:spPr>
      </p:pic>
      <p:sp>
        <p:nvSpPr>
          <p:cNvPr id="68616" name="Rectangle 8"/>
          <p:cNvSpPr>
            <a:spLocks noGrp="1" noChangeArrowheads="1"/>
          </p:cNvSpPr>
          <p:nvPr>
            <p:ph type="body" idx="1"/>
          </p:nvPr>
        </p:nvSpPr>
        <p:spPr bwMode="auto">
          <a:xfrm>
            <a:off x="1062038" y="1766888"/>
            <a:ext cx="7769225" cy="41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5"/>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6"/>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772400" cy="1371600"/>
          </a:xfrm>
        </p:spPr>
        <p:txBody>
          <a:bodyPr/>
          <a:lstStyle/>
          <a:p>
            <a:pPr algn="ctr"/>
            <a:r>
              <a:rPr lang="en-US" b="1" dirty="0">
                <a:latin typeface="Arial" panose="020B0604020202020204" pitchFamily="34" charset="0"/>
                <a:cs typeface="Arial" panose="020B0604020202020204" pitchFamily="34" charset="0"/>
              </a:rPr>
              <a:t>Human Psychology and the Spiritual Life</a:t>
            </a:r>
          </a:p>
        </p:txBody>
      </p:sp>
      <p:sp>
        <p:nvSpPr>
          <p:cNvPr id="3" name="Content Placeholder 2"/>
          <p:cNvSpPr>
            <a:spLocks noGrp="1"/>
          </p:cNvSpPr>
          <p:nvPr>
            <p:ph idx="1"/>
          </p:nvPr>
        </p:nvSpPr>
        <p:spPr>
          <a:xfrm>
            <a:off x="1062038" y="1514026"/>
            <a:ext cx="7769225" cy="5343974"/>
          </a:xfrm>
        </p:spPr>
        <p:txBody>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lgn="r">
              <a:buNone/>
            </a:pPr>
            <a:r>
              <a:rPr lang="en-US" dirty="0">
                <a:latin typeface="Arial" panose="020B0604020202020204" pitchFamily="34" charset="0"/>
                <a:cs typeface="Arial" panose="020B0604020202020204" pitchFamily="34" charset="0"/>
              </a:rPr>
              <a:t>	</a:t>
            </a:r>
          </a:p>
          <a:p>
            <a:pPr marL="0" indent="0" algn="r">
              <a:buNone/>
            </a:pPr>
            <a:endParaRPr lang="en-US" dirty="0">
              <a:latin typeface="Arial" panose="020B0604020202020204" pitchFamily="34" charset="0"/>
              <a:cs typeface="Arial" panose="020B0604020202020204" pitchFamily="34" charset="0"/>
            </a:endParaRPr>
          </a:p>
          <a:p>
            <a:pPr marL="0" indent="0" algn="r">
              <a:buNone/>
            </a:pPr>
            <a:r>
              <a:rPr lang="en-US" dirty="0">
                <a:latin typeface="Arial" panose="020B0604020202020204" pitchFamily="34" charset="0"/>
                <a:cs typeface="Arial" panose="020B0604020202020204" pitchFamily="34" charset="0"/>
              </a:rPr>
              <a:t>NCSU LYFE</a:t>
            </a:r>
          </a:p>
          <a:p>
            <a:pPr marL="0" indent="0" algn="r">
              <a:buNone/>
            </a:pPr>
            <a:r>
              <a:rPr lang="en-US" dirty="0">
                <a:latin typeface="Arial" panose="020B0604020202020204" pitchFamily="34" charset="0"/>
                <a:cs typeface="Arial" panose="020B0604020202020204" pitchFamily="34" charset="0"/>
              </a:rPr>
              <a:t>21 January 2018</a:t>
            </a:r>
          </a:p>
        </p:txBody>
      </p:sp>
      <p:sp>
        <p:nvSpPr>
          <p:cNvPr id="5" name="AutoShape 2" descr="Image result for quarton coronation of the virg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4FE6AE17-0E20-4F72-BA9A-27EC9D908677}"/>
              </a:ext>
            </a:extLst>
          </p:cNvPr>
          <p:cNvPicPr>
            <a:picLocks noChangeAspect="1"/>
          </p:cNvPicPr>
          <p:nvPr/>
        </p:nvPicPr>
        <p:blipFill>
          <a:blip r:embed="rId3"/>
          <a:stretch>
            <a:fillRect/>
          </a:stretch>
        </p:blipFill>
        <p:spPr>
          <a:xfrm>
            <a:off x="1069975" y="1514026"/>
            <a:ext cx="7769225" cy="3743774"/>
          </a:xfrm>
          <a:prstGeom prst="rect">
            <a:avLst/>
          </a:prstGeom>
        </p:spPr>
      </p:pic>
    </p:spTree>
    <p:extLst>
      <p:ext uri="{BB962C8B-B14F-4D97-AF65-F5344CB8AC3E}">
        <p14:creationId xmlns:p14="http://schemas.microsoft.com/office/powerpoint/2010/main" val="2725273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Ongoing Conversion </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“There are more people converted from mortal sin to grace, than there are religious converted from good to better.”</a:t>
            </a:r>
          </a:p>
          <a:p>
            <a:pPr marL="0" indent="0" algn="r">
              <a:buNone/>
            </a:pPr>
            <a:r>
              <a:rPr lang="en-US" dirty="0">
                <a:latin typeface="Arial" panose="020B0604020202020204" pitchFamily="34" charset="0"/>
                <a:cs typeface="Arial" panose="020B0604020202020204" pitchFamily="34" charset="0"/>
              </a:rPr>
              <a:t>St. Bernard of Clairvaux</a:t>
            </a:r>
          </a:p>
        </p:txBody>
      </p:sp>
    </p:spTree>
    <p:extLst>
      <p:ext uri="{BB962C8B-B14F-4D97-AF65-F5344CB8AC3E}">
        <p14:creationId xmlns:p14="http://schemas.microsoft.com/office/powerpoint/2010/main" val="3497468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Self-Knowledge</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“It is no small pity, and should cause us no little shame, that, through our own fault, we do not understand ourselves, or know who we are.” </a:t>
            </a:r>
          </a:p>
          <a:p>
            <a:pPr marL="0" indent="0" algn="r">
              <a:buNone/>
            </a:pPr>
            <a:r>
              <a:rPr lang="en-US" dirty="0">
                <a:latin typeface="Arial" panose="020B0604020202020204" pitchFamily="34" charset="0"/>
                <a:cs typeface="Arial" panose="020B0604020202020204" pitchFamily="34" charset="0"/>
              </a:rPr>
              <a:t>St. Teresa of Avila </a:t>
            </a:r>
            <a:r>
              <a:rPr lang="en-US" i="1" dirty="0">
                <a:latin typeface="Arial" panose="020B0604020202020204" pitchFamily="34" charset="0"/>
                <a:cs typeface="Arial" panose="020B0604020202020204" pitchFamily="34" charset="0"/>
              </a:rPr>
              <a:t>Interior Castle</a:t>
            </a:r>
            <a:r>
              <a:rPr lang="en-US" dirty="0">
                <a:latin typeface="Arial" panose="020B0604020202020204" pitchFamily="34" charset="0"/>
                <a:cs typeface="Arial" panose="020B0604020202020204" pitchFamily="34" charset="0"/>
              </a:rPr>
              <a:t>, Ch.1</a:t>
            </a:r>
          </a:p>
        </p:txBody>
      </p:sp>
    </p:spTree>
    <p:extLst>
      <p:ext uri="{BB962C8B-B14F-4D97-AF65-F5344CB8AC3E}">
        <p14:creationId xmlns:p14="http://schemas.microsoft.com/office/powerpoint/2010/main" val="3362074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Psychology</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“The Study of the acts, powers and habits of man….We must first analyze the acts of man before we can say anything about his powers; and we must first study his powers before we can say anything about his soul.”</a:t>
            </a:r>
          </a:p>
          <a:p>
            <a:pPr marL="0" indent="0">
              <a:buNone/>
            </a:pP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443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Body </a:t>
            </a:r>
            <a:r>
              <a:rPr lang="en-US" b="1">
                <a:latin typeface="Arial" panose="020B0604020202020204" pitchFamily="34" charset="0"/>
                <a:cs typeface="Arial" panose="020B0604020202020204" pitchFamily="34" charset="0"/>
              </a:rPr>
              <a:t>and Soul</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62038" y="1766888"/>
            <a:ext cx="7769225" cy="4405312"/>
          </a:xfrm>
        </p:spPr>
        <p:txBody>
          <a:bodyPr>
            <a:noAutofit/>
          </a:bodyPr>
          <a:lstStyle/>
          <a:p>
            <a:pPr marL="137160" indent="0">
              <a:buNone/>
            </a:pPr>
            <a:r>
              <a:rPr lang="en-US" sz="2550" b="1" dirty="0">
                <a:latin typeface="Arial" panose="020B0604020202020204" pitchFamily="34" charset="0"/>
                <a:cs typeface="Arial" panose="020B0604020202020204" pitchFamily="34" charset="0"/>
              </a:rPr>
              <a:t>“Man, though made of body and soul, is a unity. Through his very bodily condition he sums up in himself the elements of the material world. Through him they are thus brought to their highest perfection and can raise their voice in praise freely given to the Creator. For this reason man may not despise his bodily life. Rather he is obliged to regard his body as good and to hold it in honor since God has created it and will raise it up on the last day.”</a:t>
            </a:r>
          </a:p>
          <a:p>
            <a:pPr marL="137160" indent="0" algn="r">
              <a:buNone/>
            </a:pPr>
            <a:r>
              <a:rPr lang="en-US" sz="2550" dirty="0">
                <a:latin typeface="Arial" panose="020B0604020202020204" pitchFamily="34" charset="0"/>
                <a:cs typeface="Arial" panose="020B0604020202020204" pitchFamily="34" charset="0"/>
              </a:rPr>
              <a:t>CCC 364</a:t>
            </a:r>
          </a:p>
        </p:txBody>
      </p:sp>
    </p:spTree>
    <p:extLst>
      <p:ext uri="{BB962C8B-B14F-4D97-AF65-F5344CB8AC3E}">
        <p14:creationId xmlns:p14="http://schemas.microsoft.com/office/powerpoint/2010/main" val="409788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Unity of Body and Soul</a:t>
            </a:r>
          </a:p>
        </p:txBody>
      </p:sp>
      <p:sp>
        <p:nvSpPr>
          <p:cNvPr id="3" name="Content Placeholder 2"/>
          <p:cNvSpPr>
            <a:spLocks noGrp="1"/>
          </p:cNvSpPr>
          <p:nvPr>
            <p:ph idx="1"/>
          </p:nvPr>
        </p:nvSpPr>
        <p:spPr/>
        <p:txBody>
          <a:bodyPr>
            <a:normAutofit/>
          </a:bodyPr>
          <a:lstStyle/>
          <a:p>
            <a:pPr marL="137160" indent="0">
              <a:buNone/>
            </a:pPr>
            <a:r>
              <a:rPr lang="en-US" sz="2800" b="1" dirty="0">
                <a:latin typeface="Arial" panose="020B0604020202020204" pitchFamily="34" charset="0"/>
                <a:cs typeface="Arial" panose="020B0604020202020204" pitchFamily="34" charset="0"/>
              </a:rPr>
              <a:t>“The unity of soul and body is so profound that one has to consider the soul to be the "form" of the body :i.e., it is because of its spiritual soul that the body made of matter becomes a living, human body; spirit and matter, in man, are not two natures united, but rather their union forms a single nature.”</a:t>
            </a:r>
          </a:p>
          <a:p>
            <a:pPr marL="137160" indent="0" algn="r">
              <a:buNone/>
            </a:pPr>
            <a:r>
              <a:rPr lang="en-US" sz="2800" dirty="0">
                <a:latin typeface="Arial" panose="020B0604020202020204" pitchFamily="34" charset="0"/>
                <a:cs typeface="Arial" panose="020B0604020202020204" pitchFamily="34" charset="0"/>
              </a:rPr>
              <a:t>CCC 365</a:t>
            </a:r>
          </a:p>
        </p:txBody>
      </p:sp>
    </p:spTree>
    <p:extLst>
      <p:ext uri="{BB962C8B-B14F-4D97-AF65-F5344CB8AC3E}">
        <p14:creationId xmlns:p14="http://schemas.microsoft.com/office/powerpoint/2010/main" val="1574892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Soul and Spirit</a:t>
            </a:r>
          </a:p>
        </p:txBody>
      </p:sp>
      <p:sp>
        <p:nvSpPr>
          <p:cNvPr id="3" name="Content Placeholder 2"/>
          <p:cNvSpPr>
            <a:spLocks noGrp="1"/>
          </p:cNvSpPr>
          <p:nvPr>
            <p:ph idx="1"/>
          </p:nvPr>
        </p:nvSpPr>
        <p:spPr>
          <a:xfrm>
            <a:off x="1062038" y="1766888"/>
            <a:ext cx="7769225" cy="4481512"/>
          </a:xfrm>
        </p:spPr>
        <p:txBody>
          <a:bodyPr>
            <a:noAutofit/>
          </a:bodyPr>
          <a:lstStyle/>
          <a:p>
            <a:pPr marL="137160" indent="0">
              <a:buNone/>
            </a:pPr>
            <a:r>
              <a:rPr lang="en-US" sz="2500" b="1" dirty="0">
                <a:latin typeface="Arial" panose="020B0604020202020204" pitchFamily="34" charset="0"/>
                <a:cs typeface="Arial" panose="020B0604020202020204" pitchFamily="34" charset="0"/>
              </a:rPr>
              <a:t>“Sometimes the soul is distinguished from the spirit: St. Paul for instance prays that God may sanctify his people ‘wholly’, with ‘spirit and soul and body’ kept sound and blameless at the Lord's coming. The Church teaches that this distinction does not introduce a duality into the soul. ’Spirit’ signifies that from creation man is ordered to a supernatural end and that his soul can gratuitously be raised beyond all it deserves to communion with God.”</a:t>
            </a:r>
          </a:p>
          <a:p>
            <a:pPr marL="137160" indent="0" algn="r">
              <a:buNone/>
            </a:pPr>
            <a:r>
              <a:rPr lang="en-US" sz="2500" dirty="0">
                <a:latin typeface="Arial" panose="020B0604020202020204" pitchFamily="34" charset="0"/>
                <a:cs typeface="Arial" panose="020B0604020202020204" pitchFamily="34" charset="0"/>
              </a:rPr>
              <a:t>CCC 367</a:t>
            </a:r>
          </a:p>
        </p:txBody>
      </p:sp>
    </p:spTree>
    <p:extLst>
      <p:ext uri="{BB962C8B-B14F-4D97-AF65-F5344CB8AC3E}">
        <p14:creationId xmlns:p14="http://schemas.microsoft.com/office/powerpoint/2010/main" val="1799418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algn="ctr" eaLnBrk="1" fontAlgn="auto" hangingPunct="1">
              <a:spcAft>
                <a:spcPts val="0"/>
              </a:spcAft>
              <a:defRPr/>
            </a:pPr>
            <a:r>
              <a:rPr lang="en-US" sz="4000" b="1" dirty="0">
                <a:latin typeface="Arial" panose="020B0604020202020204" pitchFamily="34" charset="0"/>
                <a:cs typeface="Arial" panose="020B0604020202020204" pitchFamily="34" charset="0"/>
              </a:rPr>
              <a:t>Three Powers of the Soul</a:t>
            </a:r>
          </a:p>
        </p:txBody>
      </p:sp>
      <p:sp>
        <p:nvSpPr>
          <p:cNvPr id="207875" name="Rectangle 3"/>
          <p:cNvSpPr>
            <a:spLocks noChangeArrowheads="1"/>
          </p:cNvSpPr>
          <p:nvPr/>
        </p:nvSpPr>
        <p:spPr bwMode="auto">
          <a:xfrm>
            <a:off x="2057400" y="5105400"/>
            <a:ext cx="5105400" cy="762000"/>
          </a:xfrm>
          <a:prstGeom prst="rect">
            <a:avLst/>
          </a:prstGeom>
          <a:solidFill>
            <a:schemeClr val="bg2">
              <a:lumMod val="90000"/>
            </a:schemeClr>
          </a:solidFill>
          <a:ln w="9525">
            <a:solidFill>
              <a:schemeClr val="tx1"/>
            </a:solidFill>
            <a:miter lim="800000"/>
            <a:headEnd/>
            <a:tailEnd/>
          </a:ln>
          <a:effectLst/>
        </p:spPr>
        <p:txBody>
          <a:bodyPr wrap="none" anchor="ctr"/>
          <a:lstStyle/>
          <a:p>
            <a:pPr algn="ctr">
              <a:defRPr/>
            </a:pPr>
            <a:r>
              <a:rPr lang="en-US" sz="3200" dirty="0">
                <a:latin typeface="Lucida Sans" pitchFamily="34" charset="0"/>
              </a:rPr>
              <a:t>Passions</a:t>
            </a:r>
          </a:p>
        </p:txBody>
      </p:sp>
      <p:sp>
        <p:nvSpPr>
          <p:cNvPr id="207878" name="Rectangle 6"/>
          <p:cNvSpPr>
            <a:spLocks noChangeArrowheads="1"/>
          </p:cNvSpPr>
          <p:nvPr/>
        </p:nvSpPr>
        <p:spPr bwMode="auto">
          <a:xfrm>
            <a:off x="2057400" y="3505200"/>
            <a:ext cx="5105400" cy="762000"/>
          </a:xfrm>
          <a:prstGeom prst="rect">
            <a:avLst/>
          </a:prstGeom>
          <a:solidFill>
            <a:schemeClr val="bg2">
              <a:lumMod val="90000"/>
            </a:schemeClr>
          </a:solidFill>
          <a:ln w="9525">
            <a:solidFill>
              <a:schemeClr val="tx1"/>
            </a:solidFill>
            <a:miter lim="800000"/>
            <a:headEnd/>
            <a:tailEnd/>
          </a:ln>
          <a:effectLst/>
        </p:spPr>
        <p:txBody>
          <a:bodyPr wrap="none" anchor="ctr"/>
          <a:lstStyle/>
          <a:p>
            <a:pPr algn="ctr">
              <a:defRPr/>
            </a:pPr>
            <a:r>
              <a:rPr lang="en-US" sz="3200" dirty="0">
                <a:latin typeface="Lucida Sans" pitchFamily="34" charset="0"/>
              </a:rPr>
              <a:t>Will</a:t>
            </a:r>
          </a:p>
        </p:txBody>
      </p:sp>
      <p:sp>
        <p:nvSpPr>
          <p:cNvPr id="207881" name="Rectangle 9"/>
          <p:cNvSpPr>
            <a:spLocks noChangeArrowheads="1"/>
          </p:cNvSpPr>
          <p:nvPr/>
        </p:nvSpPr>
        <p:spPr bwMode="auto">
          <a:xfrm>
            <a:off x="2057400" y="2057400"/>
            <a:ext cx="5105400" cy="762000"/>
          </a:xfrm>
          <a:prstGeom prst="rect">
            <a:avLst/>
          </a:prstGeom>
          <a:solidFill>
            <a:schemeClr val="bg2">
              <a:lumMod val="90000"/>
            </a:schemeClr>
          </a:solidFill>
          <a:ln w="9525">
            <a:solidFill>
              <a:schemeClr val="tx1"/>
            </a:solidFill>
            <a:miter lim="800000"/>
            <a:headEnd/>
            <a:tailEnd/>
          </a:ln>
          <a:effectLst/>
        </p:spPr>
        <p:txBody>
          <a:bodyPr wrap="none" anchor="ctr"/>
          <a:lstStyle/>
          <a:p>
            <a:pPr algn="ctr">
              <a:defRPr/>
            </a:pPr>
            <a:r>
              <a:rPr lang="en-US" sz="3200" dirty="0">
                <a:solidFill>
                  <a:schemeClr val="tx1">
                    <a:lumMod val="75000"/>
                    <a:lumOff val="25000"/>
                  </a:schemeClr>
                </a:solidFill>
                <a:latin typeface="Lucida Sans" pitchFamily="34" charset="0"/>
              </a:rPr>
              <a:t>Intellect</a:t>
            </a:r>
          </a:p>
        </p:txBody>
      </p:sp>
    </p:spTree>
    <p:extLst>
      <p:ext uri="{BB962C8B-B14F-4D97-AF65-F5344CB8AC3E}">
        <p14:creationId xmlns:p14="http://schemas.microsoft.com/office/powerpoint/2010/main" val="402246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07881">
                                            <p:txEl>
                                              <p:pRg st="0" end="0"/>
                                            </p:txEl>
                                          </p:spTgt>
                                        </p:tgtEl>
                                        <p:attrNameLst>
                                          <p:attrName>style.color</p:attrName>
                                        </p:attrNameLst>
                                      </p:cBhvr>
                                      <p:to>
                                        <p:clrVal>
                                          <a:srgbClr val="111111"/>
                                        </p:clrVal>
                                      </p:to>
                                    </p:set>
                                    <p:set>
                                      <p:cBhvr>
                                        <p:cTn id="7" dur="500" fill="hold"/>
                                        <p:tgtEl>
                                          <p:spTgt spid="207881">
                                            <p:txEl>
                                              <p:pRg st="0" end="0"/>
                                            </p:txEl>
                                          </p:spTgt>
                                        </p:tgtEl>
                                        <p:attrNameLst>
                                          <p:attrName>fillcolor</p:attrName>
                                        </p:attrNameLst>
                                      </p:cBhvr>
                                      <p:to>
                                        <p:clrVal>
                                          <a:srgbClr val="111111"/>
                                        </p:clrVal>
                                      </p:to>
                                    </p:set>
                                    <p:set>
                                      <p:cBhvr>
                                        <p:cTn id="8" dur="500" fill="hold"/>
                                        <p:tgtEl>
                                          <p:spTgt spid="207881">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207878">
                                            <p:txEl>
                                              <p:pRg st="0" end="0"/>
                                            </p:txEl>
                                          </p:spTgt>
                                        </p:tgtEl>
                                      </p:cBhvr>
                                      <p:by x="50000" y="50000"/>
                                    </p:animScale>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grpId="0" nodeType="clickEffect">
                                  <p:stCondLst>
                                    <p:cond delay="0"/>
                                  </p:stCondLst>
                                  <p:childTnLst>
                                    <p:animMotion origin="layout" path="M 0 0 L 0 -0.25 E" pathEditMode="relative" ptsTypes="">
                                      <p:cBhvr>
                                        <p:cTn id="16" dur="2000" fill="hold"/>
                                        <p:tgtEl>
                                          <p:spTgt spid="207875"/>
                                        </p:tgtEl>
                                        <p:attrNameLst>
                                          <p:attrName>ppt_x</p:attrName>
                                          <p:attrName>ppt_y</p:attrName>
                                        </p:attrNameLst>
                                      </p:cBhvr>
                                    </p:animMotion>
                                  </p:childTnLst>
                                </p:cTn>
                              </p:par>
                              <p:par>
                                <p:cTn id="17" presetID="42" presetClass="path" presetSubtype="0" accel="50000" decel="50000" fill="hold" grpId="0" nodeType="withEffect">
                                  <p:stCondLst>
                                    <p:cond delay="0"/>
                                  </p:stCondLst>
                                  <p:childTnLst>
                                    <p:animMotion origin="layout" path="M 0 0 L 0 0.25 E" pathEditMode="relative" ptsTypes="">
                                      <p:cBhvr>
                                        <p:cTn id="18" dur="2000" fill="hold"/>
                                        <p:tgtEl>
                                          <p:spTgt spid="207878">
                                            <p:bg/>
                                          </p:spTgt>
                                        </p:tgtEl>
                                        <p:attrNameLst>
                                          <p:attrName>ppt_x</p:attrName>
                                          <p:attrName>ppt_y</p:attrName>
                                        </p:attrNameLst>
                                      </p:cBhvr>
                                    </p:animMotion>
                                  </p:childTnLst>
                                </p:cTn>
                              </p:par>
                              <p:par>
                                <p:cTn id="19" presetID="42" presetClass="path" presetSubtype="0" accel="50000" decel="50000" fill="hold" grpId="0" nodeType="withEffect">
                                  <p:stCondLst>
                                    <p:cond delay="0"/>
                                  </p:stCondLst>
                                  <p:childTnLst>
                                    <p:animMotion origin="layout" path="M 0 0 L 0 0.25 E" pathEditMode="relative" ptsTypes="">
                                      <p:cBhvr>
                                        <p:cTn id="20" dur="2000" fill="hold"/>
                                        <p:tgtEl>
                                          <p:spTgt spid="207878">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animBg="1"/>
      <p:bldP spid="207878"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Intellect</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“Intelligent beings are distinguished from non-intelligent beings in that the latter possess only their own form; whereas the intelligent being is naturally adapted to have also the form of some other thing; for the idea of the thing known is in the knower.”</a:t>
            </a:r>
          </a:p>
          <a:p>
            <a:pPr marL="0" indent="0" algn="r">
              <a:buNone/>
            </a:pPr>
            <a:r>
              <a:rPr lang="en-US" dirty="0">
                <a:latin typeface="Arial" panose="020B0604020202020204" pitchFamily="34" charset="0"/>
                <a:cs typeface="Arial" panose="020B0604020202020204" pitchFamily="34" charset="0"/>
              </a:rPr>
              <a:t>ST I, q.14. a.1 </a:t>
            </a:r>
          </a:p>
        </p:txBody>
      </p:sp>
    </p:spTree>
    <p:extLst>
      <p:ext uri="{BB962C8B-B14F-4D97-AF65-F5344CB8AC3E}">
        <p14:creationId xmlns:p14="http://schemas.microsoft.com/office/powerpoint/2010/main" val="313588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What About God?</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“The thing that is known is in the knower…”</a:t>
            </a:r>
          </a:p>
          <a:p>
            <a:pPr marL="0" indent="0">
              <a:buNone/>
            </a:pP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“Beloved, we are God’s children now; what we shall be has not yet been revealed. We do know that when it is revealed </a:t>
            </a:r>
            <a:r>
              <a:rPr lang="en-US" b="1" i="1" dirty="0">
                <a:latin typeface="Arial" panose="020B0604020202020204" pitchFamily="34" charset="0"/>
                <a:cs typeface="Arial" panose="020B0604020202020204" pitchFamily="34" charset="0"/>
              </a:rPr>
              <a:t>we shall be like him, for we shall see him as he is</a:t>
            </a:r>
            <a:r>
              <a:rPr lang="en-US" b="1" dirty="0">
                <a:latin typeface="Arial" panose="020B0604020202020204" pitchFamily="34" charset="0"/>
                <a:cs typeface="Arial" panose="020B0604020202020204" pitchFamily="34" charset="0"/>
              </a:rPr>
              <a:t>.”</a:t>
            </a:r>
          </a:p>
          <a:p>
            <a:pPr marL="0" indent="0" algn="r">
              <a:buNone/>
            </a:pPr>
            <a:r>
              <a:rPr lang="en-US" dirty="0">
                <a:latin typeface="Arial" panose="020B0604020202020204" pitchFamily="34" charset="0"/>
                <a:cs typeface="Arial" panose="020B0604020202020204" pitchFamily="34" charset="0"/>
              </a:rPr>
              <a:t>1 John 3:2</a:t>
            </a:r>
          </a:p>
        </p:txBody>
      </p:sp>
    </p:spTree>
    <p:extLst>
      <p:ext uri="{BB962C8B-B14F-4D97-AF65-F5344CB8AC3E}">
        <p14:creationId xmlns:p14="http://schemas.microsoft.com/office/powerpoint/2010/main" val="236078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Intellect</a:t>
            </a:r>
          </a:p>
        </p:txBody>
      </p:sp>
      <p:sp>
        <p:nvSpPr>
          <p:cNvPr id="3" name="Content Placeholder 2"/>
          <p:cNvSpPr>
            <a:spLocks noGrp="1"/>
          </p:cNvSpPr>
          <p:nvPr>
            <p:ph idx="1"/>
          </p:nvPr>
        </p:nvSpPr>
        <p:spPr/>
        <p:txBody>
          <a:bodyPr>
            <a:normAutofit/>
          </a:bodyPr>
          <a:lstStyle/>
          <a:p>
            <a:pPr marL="137160" indent="0">
              <a:buNone/>
            </a:pPr>
            <a:r>
              <a:rPr lang="en-US" sz="2800" b="1" dirty="0">
                <a:latin typeface="Arial" panose="020B0604020202020204" pitchFamily="34" charset="0"/>
                <a:cs typeface="Arial" panose="020B0604020202020204" pitchFamily="34" charset="0"/>
              </a:rPr>
              <a:t>"nothing is in the intellect which was not first in the senses." </a:t>
            </a:r>
          </a:p>
          <a:p>
            <a:pPr marL="137160" indent="0" algn="r">
              <a:buNone/>
            </a:pPr>
            <a:r>
              <a:rPr lang="en-US" sz="2800" i="1" dirty="0">
                <a:latin typeface="Arial" panose="020B0604020202020204" pitchFamily="34" charset="0"/>
                <a:cs typeface="Arial" panose="020B0604020202020204" pitchFamily="34" charset="0"/>
              </a:rPr>
              <a:t>Summa </a:t>
            </a:r>
            <a:r>
              <a:rPr lang="en-US" sz="2800" i="1" dirty="0" err="1">
                <a:latin typeface="Arial" panose="020B0604020202020204" pitchFamily="34" charset="0"/>
                <a:cs typeface="Arial" panose="020B0604020202020204" pitchFamily="34" charset="0"/>
              </a:rPr>
              <a:t>Theologiae</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Ia</a:t>
            </a:r>
            <a:r>
              <a:rPr lang="en-US" sz="2800" dirty="0">
                <a:latin typeface="Arial" panose="020B0604020202020204" pitchFamily="34" charset="0"/>
                <a:cs typeface="Arial" panose="020B0604020202020204" pitchFamily="34" charset="0"/>
              </a:rPr>
              <a:t>, q. 84, a. 6; 85, 1</a:t>
            </a:r>
          </a:p>
        </p:txBody>
      </p:sp>
    </p:spTree>
    <p:extLst>
      <p:ext uri="{BB962C8B-B14F-4D97-AF65-F5344CB8AC3E}">
        <p14:creationId xmlns:p14="http://schemas.microsoft.com/office/powerpoint/2010/main" val="1032092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How We Come to Know</a:t>
            </a:r>
          </a:p>
        </p:txBody>
      </p:sp>
      <p:pic>
        <p:nvPicPr>
          <p:cNvPr id="2" name="Picture 1">
            <a:extLst>
              <a:ext uri="{FF2B5EF4-FFF2-40B4-BE49-F238E27FC236}">
                <a16:creationId xmlns:a16="http://schemas.microsoft.com/office/drawing/2014/main" id="{4AF80937-12A8-4D9B-B628-4BC69BAF931B}"/>
              </a:ext>
            </a:extLst>
          </p:cNvPr>
          <p:cNvPicPr>
            <a:picLocks noChangeAspect="1"/>
          </p:cNvPicPr>
          <p:nvPr/>
        </p:nvPicPr>
        <p:blipFill>
          <a:blip r:embed="rId3"/>
          <a:stretch>
            <a:fillRect/>
          </a:stretch>
        </p:blipFill>
        <p:spPr>
          <a:xfrm>
            <a:off x="1066800" y="1752600"/>
            <a:ext cx="7548562" cy="4524375"/>
          </a:xfrm>
          <a:prstGeom prst="rect">
            <a:avLst/>
          </a:prstGeom>
        </p:spPr>
      </p:pic>
      <p:sp>
        <p:nvSpPr>
          <p:cNvPr id="125955" name="Rectangle 3"/>
          <p:cNvSpPr>
            <a:spLocks noGrp="1" noChangeArrowheads="1"/>
          </p:cNvSpPr>
          <p:nvPr>
            <p:ph type="body" sz="half" idx="1"/>
          </p:nvPr>
        </p:nvSpPr>
        <p:spPr>
          <a:xfrm>
            <a:off x="990600" y="1752600"/>
            <a:ext cx="7624762" cy="5105400"/>
          </a:xfrm>
        </p:spPr>
        <p:txBody>
          <a:bodyPr/>
          <a:lstStyle/>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664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Memory and Imagination</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u="sng" dirty="0">
                <a:latin typeface="Arial" panose="020B0604020202020204" pitchFamily="34" charset="0"/>
                <a:cs typeface="Arial" panose="020B0604020202020204" pitchFamily="34" charset="0"/>
              </a:rPr>
              <a:t>Memory</a:t>
            </a:r>
            <a:r>
              <a:rPr lang="en-US" b="1" dirty="0">
                <a:latin typeface="Arial" panose="020B0604020202020204" pitchFamily="34" charset="0"/>
                <a:cs typeface="Arial" panose="020B0604020202020204" pitchFamily="34" charset="0"/>
              </a:rPr>
              <a:t>—”An internal sense whereby an image is recalled and serves as a medium of intentional existence for an object no longer present to the observer.”</a:t>
            </a:r>
          </a:p>
          <a:p>
            <a:pPr marL="0" indent="0">
              <a:buNone/>
            </a:pPr>
            <a:endParaRPr lang="en-US" b="1" dirty="0">
              <a:latin typeface="Arial" panose="020B0604020202020204" pitchFamily="34" charset="0"/>
              <a:cs typeface="Arial" panose="020B0604020202020204" pitchFamily="34" charset="0"/>
            </a:endParaRPr>
          </a:p>
          <a:p>
            <a:pPr marL="0" indent="0">
              <a:buNone/>
            </a:pPr>
            <a:r>
              <a:rPr lang="en-US" b="1" u="sng" dirty="0">
                <a:latin typeface="Arial" panose="020B0604020202020204" pitchFamily="34" charset="0"/>
                <a:cs typeface="Arial" panose="020B0604020202020204" pitchFamily="34" charset="0"/>
              </a:rPr>
              <a:t>Imagination</a:t>
            </a:r>
            <a:r>
              <a:rPr lang="en-US" b="1" dirty="0">
                <a:latin typeface="Arial" panose="020B0604020202020204" pitchFamily="34" charset="0"/>
                <a:cs typeface="Arial" panose="020B0604020202020204" pitchFamily="34" charset="0"/>
              </a:rPr>
              <a:t>—”An internal sense that has synthesizing power, taking from common sense and memory.  One can even imagine a thing one has not seen.”</a:t>
            </a:r>
            <a:endParaRPr lang="en-US"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4462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Distractions in Prayer</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The memory and the imagination are the source of most of our distractions in prayer.  How can we govern them?</a:t>
            </a:r>
          </a:p>
        </p:txBody>
      </p:sp>
    </p:spTree>
    <p:extLst>
      <p:ext uri="{BB962C8B-B14F-4D97-AF65-F5344CB8AC3E}">
        <p14:creationId xmlns:p14="http://schemas.microsoft.com/office/powerpoint/2010/main" val="3533991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Posture in Prayer</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dirty="0">
                <a:latin typeface="Arial" panose="020B0604020202020204" pitchFamily="34" charset="0"/>
                <a:cs typeface="Arial" panose="020B0604020202020204" pitchFamily="34" charset="0"/>
              </a:rPr>
              <a:t>“At the very least, they can be persuaded that the bodily position makes no difference to their prayers; for they constantly forget, what you must always remember, that they are animals and that whatever their bodies do affects their souls”</a:t>
            </a:r>
          </a:p>
          <a:p>
            <a:pPr marL="0" indent="0" algn="r">
              <a:buNone/>
            </a:pPr>
            <a:r>
              <a:rPr lang="en-US" dirty="0">
                <a:latin typeface="Arial" panose="020B0604020202020204" pitchFamily="34" charset="0"/>
                <a:cs typeface="Arial" panose="020B0604020202020204" pitchFamily="34" charset="0"/>
              </a:rPr>
              <a:t>CS Lewis, </a:t>
            </a:r>
            <a:r>
              <a:rPr lang="en-US" i="1" dirty="0">
                <a:latin typeface="Arial" panose="020B0604020202020204" pitchFamily="34" charset="0"/>
                <a:cs typeface="Arial" panose="020B0604020202020204" pitchFamily="34" charset="0"/>
              </a:rPr>
              <a:t>Screwtape Letters, </a:t>
            </a:r>
            <a:r>
              <a:rPr lang="en-US" dirty="0">
                <a:latin typeface="Arial" panose="020B0604020202020204" pitchFamily="34" charset="0"/>
                <a:cs typeface="Arial" panose="020B0604020202020204" pitchFamily="34" charset="0"/>
              </a:rPr>
              <a:t>IV</a:t>
            </a:r>
          </a:p>
        </p:txBody>
      </p:sp>
    </p:spTree>
    <p:extLst>
      <p:ext uri="{BB962C8B-B14F-4D97-AF65-F5344CB8AC3E}">
        <p14:creationId xmlns:p14="http://schemas.microsoft.com/office/powerpoint/2010/main" val="370857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Will</a:t>
            </a:r>
          </a:p>
        </p:txBody>
      </p:sp>
      <p:sp>
        <p:nvSpPr>
          <p:cNvPr id="3" name="Content Placeholder 2"/>
          <p:cNvSpPr>
            <a:spLocks noGrp="1"/>
          </p:cNvSpPr>
          <p:nvPr>
            <p:ph idx="1"/>
          </p:nvPr>
        </p:nvSpPr>
        <p:spPr/>
        <p:txBody>
          <a:bodyPr>
            <a:normAutofit/>
          </a:bodyPr>
          <a:lstStyle/>
          <a:p>
            <a:pPr marL="137160" indent="0">
              <a:buNone/>
            </a:pPr>
            <a:r>
              <a:rPr lang="en-US" b="1" dirty="0">
                <a:latin typeface="Arial" panose="020B0604020202020204" pitchFamily="34" charset="0"/>
                <a:cs typeface="Arial" panose="020B0604020202020204" pitchFamily="34" charset="0"/>
              </a:rPr>
              <a:t>The power of the human soul, or of a spiritual being, which tends toward a good or away from an evil recognized by the intellect.</a:t>
            </a:r>
          </a:p>
        </p:txBody>
      </p:sp>
    </p:spTree>
    <p:extLst>
      <p:ext uri="{BB962C8B-B14F-4D97-AF65-F5344CB8AC3E}">
        <p14:creationId xmlns:p14="http://schemas.microsoft.com/office/powerpoint/2010/main" val="720677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Charity as the Highest Union</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2600" b="1" dirty="0">
                <a:latin typeface="Arial" panose="020B0604020202020204" pitchFamily="34" charset="0"/>
                <a:cs typeface="Arial" panose="020B0604020202020204" pitchFamily="34" charset="0"/>
              </a:rPr>
              <a:t>“A thing is said to be perfect in so far as it attains its proper end, which is the ultimate perfection thereof. Now it is charity that unites us to God, Who is the last end of the human mind, since "he that </a:t>
            </a:r>
            <a:r>
              <a:rPr lang="en-US" sz="2600" b="1" dirty="0" err="1">
                <a:latin typeface="Arial" panose="020B0604020202020204" pitchFamily="34" charset="0"/>
                <a:cs typeface="Arial" panose="020B0604020202020204" pitchFamily="34" charset="0"/>
              </a:rPr>
              <a:t>abideth</a:t>
            </a:r>
            <a:r>
              <a:rPr lang="en-US" sz="2600" b="1" dirty="0">
                <a:latin typeface="Arial" panose="020B0604020202020204" pitchFamily="34" charset="0"/>
                <a:cs typeface="Arial" panose="020B0604020202020204" pitchFamily="34" charset="0"/>
              </a:rPr>
              <a:t> in charity </a:t>
            </a:r>
            <a:r>
              <a:rPr lang="en-US" sz="2600" b="1" dirty="0" err="1">
                <a:latin typeface="Arial" panose="020B0604020202020204" pitchFamily="34" charset="0"/>
                <a:cs typeface="Arial" panose="020B0604020202020204" pitchFamily="34" charset="0"/>
              </a:rPr>
              <a:t>abideth</a:t>
            </a:r>
            <a:r>
              <a:rPr lang="en-US" sz="2600" b="1" dirty="0">
                <a:latin typeface="Arial" panose="020B0604020202020204" pitchFamily="34" charset="0"/>
                <a:cs typeface="Arial" panose="020B0604020202020204" pitchFamily="34" charset="0"/>
              </a:rPr>
              <a:t> in God, and God in him" (1 John 4:16). Therefore the perfection of the Christian life consists radically in charity.”</a:t>
            </a:r>
          </a:p>
          <a:p>
            <a:pPr marL="0" indent="0" algn="r">
              <a:buNone/>
            </a:pPr>
            <a:r>
              <a:rPr lang="en-US" sz="2600" dirty="0">
                <a:latin typeface="Arial" panose="020B0604020202020204" pitchFamily="34" charset="0"/>
                <a:cs typeface="Arial" panose="020B0604020202020204" pitchFamily="34" charset="0"/>
              </a:rPr>
              <a:t>ST II-II Q.184, a.1</a:t>
            </a:r>
          </a:p>
        </p:txBody>
      </p:sp>
    </p:spTree>
    <p:extLst>
      <p:ext uri="{BB962C8B-B14F-4D97-AF65-F5344CB8AC3E}">
        <p14:creationId xmlns:p14="http://schemas.microsoft.com/office/powerpoint/2010/main" val="353126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Passions</a:t>
            </a:r>
          </a:p>
        </p:txBody>
      </p:sp>
      <p:sp>
        <p:nvSpPr>
          <p:cNvPr id="3" name="Content Placeholder 2"/>
          <p:cNvSpPr>
            <a:spLocks noGrp="1"/>
          </p:cNvSpPr>
          <p:nvPr>
            <p:ph idx="1"/>
          </p:nvPr>
        </p:nvSpPr>
        <p:spPr/>
        <p:txBody>
          <a:bodyPr>
            <a:normAutofit/>
          </a:bodyPr>
          <a:lstStyle/>
          <a:p>
            <a:pPr marL="651510" indent="-514350">
              <a:buAutoNum type="arabicParenBoth"/>
            </a:pPr>
            <a:r>
              <a:rPr kumimoji="1" lang="en-US" b="1" kern="1200" dirty="0" err="1">
                <a:latin typeface="Arial" panose="020B0604020202020204" pitchFamily="34" charset="0"/>
                <a:cs typeface="Arial" panose="020B0604020202020204" pitchFamily="34" charset="0"/>
              </a:rPr>
              <a:t>Concupiscible</a:t>
            </a:r>
            <a:r>
              <a:rPr kumimoji="1" lang="en-US" b="1" kern="1200" dirty="0">
                <a:latin typeface="Arial" panose="020B0604020202020204" pitchFamily="34" charset="0"/>
                <a:cs typeface="Arial" panose="020B0604020202020204" pitchFamily="34" charset="0"/>
              </a:rPr>
              <a:t>—ordered to a sensible good or evil simply as such (love/hate, desire/aversion, pleasure/sadness) </a:t>
            </a:r>
          </a:p>
          <a:p>
            <a:pPr marL="651510" indent="-514350">
              <a:buAutoNum type="arabicParenBoth"/>
            </a:pPr>
            <a:r>
              <a:rPr kumimoji="1" lang="en-US" b="1" kern="1200" dirty="0">
                <a:latin typeface="Arial" panose="020B0604020202020204" pitchFamily="34" charset="0"/>
                <a:cs typeface="Arial" panose="020B0604020202020204" pitchFamily="34" charset="0"/>
              </a:rPr>
              <a:t>Irascible—ordered to a sensible good or evil with the qualification that they are seen in terms of difficulty in attaining or avoiding</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9965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Concupiscible Passions</a:t>
            </a:r>
          </a:p>
        </p:txBody>
      </p:sp>
      <p:graphicFrame>
        <p:nvGraphicFramePr>
          <p:cNvPr id="4" name="Content Placeholder 3">
            <a:extLst>
              <a:ext uri="{FF2B5EF4-FFF2-40B4-BE49-F238E27FC236}">
                <a16:creationId xmlns:a16="http://schemas.microsoft.com/office/drawing/2014/main" id="{8391400F-5D02-4508-A851-0D7433182D4F}"/>
              </a:ext>
            </a:extLst>
          </p:cNvPr>
          <p:cNvGraphicFramePr>
            <a:graphicFrameLocks noGrp="1"/>
          </p:cNvGraphicFramePr>
          <p:nvPr>
            <p:ph idx="1"/>
          </p:nvPr>
        </p:nvGraphicFramePr>
        <p:xfrm>
          <a:off x="1062038" y="2680494"/>
          <a:ext cx="7769225" cy="2286000"/>
        </p:xfrm>
        <a:graphic>
          <a:graphicData uri="http://schemas.openxmlformats.org/drawingml/2006/table">
            <a:tbl>
              <a:tblPr/>
              <a:tblGrid>
                <a:gridCol w="2563844">
                  <a:extLst>
                    <a:ext uri="{9D8B030D-6E8A-4147-A177-3AD203B41FA5}">
                      <a16:colId xmlns:a16="http://schemas.microsoft.com/office/drawing/2014/main" val="2624247828"/>
                    </a:ext>
                  </a:extLst>
                </a:gridCol>
                <a:gridCol w="2563844">
                  <a:extLst>
                    <a:ext uri="{9D8B030D-6E8A-4147-A177-3AD203B41FA5}">
                      <a16:colId xmlns:a16="http://schemas.microsoft.com/office/drawing/2014/main" val="1582455803"/>
                    </a:ext>
                  </a:extLst>
                </a:gridCol>
                <a:gridCol w="2641537">
                  <a:extLst>
                    <a:ext uri="{9D8B030D-6E8A-4147-A177-3AD203B41FA5}">
                      <a16:colId xmlns:a16="http://schemas.microsoft.com/office/drawing/2014/main" val="804353033"/>
                    </a:ext>
                  </a:extLst>
                </a:gridCol>
              </a:tblGrid>
              <a:tr h="0">
                <a:tc>
                  <a:txBody>
                    <a:bodyPr/>
                    <a:lstStyle/>
                    <a:p>
                      <a:r>
                        <a:rPr lang="en-US" b="1"/>
                        <a:t>Concupiscible Appetites</a:t>
                      </a:r>
                      <a:r>
                        <a:rPr lang="en-US"/>
                        <a:t>: Simple inclination with respect to sensible object</a:t>
                      </a:r>
                    </a:p>
                  </a:txBody>
                  <a:tcPr anchor="ctr">
                    <a:lnL>
                      <a:noFill/>
                    </a:lnL>
                    <a:lnR>
                      <a:noFill/>
                    </a:lnR>
                    <a:lnT>
                      <a:noFill/>
                    </a:lnT>
                    <a:lnB>
                      <a:noFill/>
                    </a:lnB>
                    <a:solidFill>
                      <a:srgbClr val="FEF2C9"/>
                    </a:solidFill>
                  </a:tcPr>
                </a:tc>
                <a:tc>
                  <a:txBody>
                    <a:bodyPr/>
                    <a:lstStyle/>
                    <a:p>
                      <a:r>
                        <a:rPr lang="en-US" i="1"/>
                        <a:t>Attraction towards object</a:t>
                      </a:r>
                      <a:r>
                        <a:rPr lang="en-US"/>
                        <a:t> (object is good)</a:t>
                      </a:r>
                    </a:p>
                  </a:txBody>
                  <a:tcPr anchor="ctr">
                    <a:lnL>
                      <a:noFill/>
                    </a:lnL>
                    <a:lnR>
                      <a:noFill/>
                    </a:lnR>
                    <a:lnT>
                      <a:noFill/>
                    </a:lnT>
                    <a:lnB>
                      <a:noFill/>
                    </a:lnB>
                    <a:solidFill>
                      <a:srgbClr val="FEF2C9"/>
                    </a:solidFill>
                  </a:tcPr>
                </a:tc>
                <a:tc>
                  <a:txBody>
                    <a:bodyPr/>
                    <a:lstStyle/>
                    <a:p>
                      <a:r>
                        <a:rPr lang="en-US" i="1"/>
                        <a:t>Repulsion away from object</a:t>
                      </a:r>
                      <a:r>
                        <a:rPr lang="en-US"/>
                        <a:t> (object is evil)</a:t>
                      </a:r>
                    </a:p>
                  </a:txBody>
                  <a:tcPr anchor="ctr">
                    <a:lnL>
                      <a:noFill/>
                    </a:lnL>
                    <a:lnR>
                      <a:noFill/>
                    </a:lnR>
                    <a:lnT>
                      <a:noFill/>
                    </a:lnT>
                    <a:lnB>
                      <a:noFill/>
                    </a:lnB>
                    <a:solidFill>
                      <a:srgbClr val="FEF2C9"/>
                    </a:solidFill>
                  </a:tcPr>
                </a:tc>
                <a:extLst>
                  <a:ext uri="{0D108BD9-81ED-4DB2-BD59-A6C34878D82A}">
                    <a16:rowId xmlns:a16="http://schemas.microsoft.com/office/drawing/2014/main" val="465091251"/>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Love</a:t>
                      </a:r>
                      <a:r>
                        <a:rPr lang="en-US"/>
                        <a:t> (good as such)</a:t>
                      </a:r>
                    </a:p>
                  </a:txBody>
                  <a:tcPr anchor="ctr">
                    <a:lnL>
                      <a:noFill/>
                    </a:lnL>
                    <a:lnR>
                      <a:noFill/>
                    </a:lnR>
                    <a:lnT>
                      <a:noFill/>
                    </a:lnT>
                    <a:lnB>
                      <a:noFill/>
                    </a:lnB>
                    <a:solidFill>
                      <a:srgbClr val="FEF2C9"/>
                    </a:solidFill>
                  </a:tcPr>
                </a:tc>
                <a:tc>
                  <a:txBody>
                    <a:bodyPr/>
                    <a:lstStyle/>
                    <a:p>
                      <a:r>
                        <a:rPr lang="en-US" b="1"/>
                        <a:t>Hatred</a:t>
                      </a:r>
                      <a:r>
                        <a:rPr lang="en-US"/>
                        <a:t> (evil as such)</a:t>
                      </a:r>
                    </a:p>
                  </a:txBody>
                  <a:tcPr anchor="ctr">
                    <a:lnL>
                      <a:noFill/>
                    </a:lnL>
                    <a:lnR>
                      <a:noFill/>
                    </a:lnR>
                    <a:lnT>
                      <a:noFill/>
                    </a:lnT>
                    <a:lnB>
                      <a:noFill/>
                    </a:lnB>
                    <a:solidFill>
                      <a:srgbClr val="FEF2C9"/>
                    </a:solidFill>
                  </a:tcPr>
                </a:tc>
                <a:extLst>
                  <a:ext uri="{0D108BD9-81ED-4DB2-BD59-A6C34878D82A}">
                    <a16:rowId xmlns:a16="http://schemas.microsoft.com/office/drawing/2014/main" val="3146201018"/>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Joy</a:t>
                      </a:r>
                      <a:r>
                        <a:rPr lang="en-US"/>
                        <a:t> (present good)</a:t>
                      </a:r>
                    </a:p>
                  </a:txBody>
                  <a:tcPr anchor="ctr">
                    <a:lnL>
                      <a:noFill/>
                    </a:lnL>
                    <a:lnR>
                      <a:noFill/>
                    </a:lnR>
                    <a:lnT>
                      <a:noFill/>
                    </a:lnT>
                    <a:lnB>
                      <a:noFill/>
                    </a:lnB>
                    <a:solidFill>
                      <a:srgbClr val="FEF2C9"/>
                    </a:solidFill>
                  </a:tcPr>
                </a:tc>
                <a:tc>
                  <a:txBody>
                    <a:bodyPr/>
                    <a:lstStyle/>
                    <a:p>
                      <a:r>
                        <a:rPr lang="en-US" b="1"/>
                        <a:t>Sadness</a:t>
                      </a:r>
                      <a:r>
                        <a:rPr lang="en-US"/>
                        <a:t> (present evil)</a:t>
                      </a:r>
                    </a:p>
                  </a:txBody>
                  <a:tcPr anchor="ctr">
                    <a:lnL>
                      <a:noFill/>
                    </a:lnL>
                    <a:lnR>
                      <a:noFill/>
                    </a:lnR>
                    <a:lnT>
                      <a:noFill/>
                    </a:lnT>
                    <a:lnB>
                      <a:noFill/>
                    </a:lnB>
                    <a:solidFill>
                      <a:srgbClr val="FEF2C9"/>
                    </a:solidFill>
                  </a:tcPr>
                </a:tc>
                <a:extLst>
                  <a:ext uri="{0D108BD9-81ED-4DB2-BD59-A6C34878D82A}">
                    <a16:rowId xmlns:a16="http://schemas.microsoft.com/office/drawing/2014/main" val="841422272"/>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Desire</a:t>
                      </a:r>
                      <a:r>
                        <a:rPr lang="en-US"/>
                        <a:t> (absent good)</a:t>
                      </a:r>
                    </a:p>
                  </a:txBody>
                  <a:tcPr anchor="ctr">
                    <a:lnL>
                      <a:noFill/>
                    </a:lnL>
                    <a:lnR>
                      <a:noFill/>
                    </a:lnR>
                    <a:lnT>
                      <a:noFill/>
                    </a:lnT>
                    <a:lnB>
                      <a:noFill/>
                    </a:lnB>
                    <a:solidFill>
                      <a:srgbClr val="FEF2C9"/>
                    </a:solidFill>
                  </a:tcPr>
                </a:tc>
                <a:tc>
                  <a:txBody>
                    <a:bodyPr/>
                    <a:lstStyle/>
                    <a:p>
                      <a:r>
                        <a:rPr lang="en-US" b="1"/>
                        <a:t>Aversion</a:t>
                      </a:r>
                      <a:r>
                        <a:rPr lang="en-US"/>
                        <a:t> (absent evil)</a:t>
                      </a:r>
                    </a:p>
                  </a:txBody>
                  <a:tcPr anchor="ctr">
                    <a:lnL>
                      <a:noFill/>
                    </a:lnL>
                    <a:lnR>
                      <a:noFill/>
                    </a:lnR>
                    <a:lnT>
                      <a:noFill/>
                    </a:lnT>
                    <a:lnB>
                      <a:noFill/>
                    </a:lnB>
                    <a:solidFill>
                      <a:srgbClr val="FEF2C9"/>
                    </a:solidFill>
                  </a:tcPr>
                </a:tc>
                <a:extLst>
                  <a:ext uri="{0D108BD9-81ED-4DB2-BD59-A6C34878D82A}">
                    <a16:rowId xmlns:a16="http://schemas.microsoft.com/office/drawing/2014/main" val="2132907020"/>
                  </a:ext>
                </a:extLst>
              </a:tr>
            </a:tbl>
          </a:graphicData>
        </a:graphic>
      </p:graphicFrame>
      <p:graphicFrame>
        <p:nvGraphicFramePr>
          <p:cNvPr id="5" name="Table 4">
            <a:extLst>
              <a:ext uri="{FF2B5EF4-FFF2-40B4-BE49-F238E27FC236}">
                <a16:creationId xmlns:a16="http://schemas.microsoft.com/office/drawing/2014/main" id="{06C7B49E-8A7B-4464-88B0-8987085069E5}"/>
              </a:ext>
            </a:extLst>
          </p:cNvPr>
          <p:cNvGraphicFramePr>
            <a:graphicFrameLocks noGrp="1"/>
          </p:cNvGraphicFramePr>
          <p:nvPr/>
        </p:nvGraphicFramePr>
        <p:xfrm>
          <a:off x="1062038" y="1828800"/>
          <a:ext cx="7769225" cy="4079403"/>
        </p:xfrm>
        <a:graphic>
          <a:graphicData uri="http://schemas.openxmlformats.org/drawingml/2006/table">
            <a:tbl>
              <a:tblPr/>
              <a:tblGrid>
                <a:gridCol w="2563844">
                  <a:extLst>
                    <a:ext uri="{9D8B030D-6E8A-4147-A177-3AD203B41FA5}">
                      <a16:colId xmlns:a16="http://schemas.microsoft.com/office/drawing/2014/main" val="794736530"/>
                    </a:ext>
                  </a:extLst>
                </a:gridCol>
                <a:gridCol w="2563844">
                  <a:extLst>
                    <a:ext uri="{9D8B030D-6E8A-4147-A177-3AD203B41FA5}">
                      <a16:colId xmlns:a16="http://schemas.microsoft.com/office/drawing/2014/main" val="585102384"/>
                    </a:ext>
                  </a:extLst>
                </a:gridCol>
                <a:gridCol w="2641537">
                  <a:extLst>
                    <a:ext uri="{9D8B030D-6E8A-4147-A177-3AD203B41FA5}">
                      <a16:colId xmlns:a16="http://schemas.microsoft.com/office/drawing/2014/main" val="2689552038"/>
                    </a:ext>
                  </a:extLst>
                </a:gridCol>
              </a:tblGrid>
              <a:tr h="990600">
                <a:tc>
                  <a:txBody>
                    <a:bodyPr/>
                    <a:lstStyle/>
                    <a:p>
                      <a:r>
                        <a:rPr lang="en-US" b="1"/>
                        <a:t>Concupiscible Appetites</a:t>
                      </a:r>
                      <a:r>
                        <a:rPr lang="en-US"/>
                        <a:t>: Simple inclination with respect to sensible object</a:t>
                      </a:r>
                    </a:p>
                  </a:txBody>
                  <a:tcPr anchor="ctr">
                    <a:lnL>
                      <a:noFill/>
                    </a:lnL>
                    <a:lnR>
                      <a:noFill/>
                    </a:lnR>
                    <a:lnT>
                      <a:noFill/>
                    </a:lnT>
                    <a:lnB>
                      <a:noFill/>
                    </a:lnB>
                    <a:solidFill>
                      <a:srgbClr val="FEF2C9"/>
                    </a:solidFill>
                  </a:tcPr>
                </a:tc>
                <a:tc>
                  <a:txBody>
                    <a:bodyPr/>
                    <a:lstStyle/>
                    <a:p>
                      <a:r>
                        <a:rPr lang="en-US" i="1"/>
                        <a:t>Attraction towards object</a:t>
                      </a:r>
                      <a:r>
                        <a:rPr lang="en-US"/>
                        <a:t> (object is good)</a:t>
                      </a:r>
                    </a:p>
                  </a:txBody>
                  <a:tcPr anchor="ctr">
                    <a:lnL>
                      <a:noFill/>
                    </a:lnL>
                    <a:lnR>
                      <a:noFill/>
                    </a:lnR>
                    <a:lnT>
                      <a:noFill/>
                    </a:lnT>
                    <a:lnB>
                      <a:noFill/>
                    </a:lnB>
                    <a:solidFill>
                      <a:srgbClr val="FEF2C9"/>
                    </a:solidFill>
                  </a:tcPr>
                </a:tc>
                <a:tc>
                  <a:txBody>
                    <a:bodyPr/>
                    <a:lstStyle/>
                    <a:p>
                      <a:r>
                        <a:rPr lang="en-US" i="1"/>
                        <a:t>Repulsion away from object</a:t>
                      </a:r>
                      <a:r>
                        <a:rPr lang="en-US"/>
                        <a:t> (object is evil)</a:t>
                      </a:r>
                    </a:p>
                  </a:txBody>
                  <a:tcPr anchor="ctr">
                    <a:lnL>
                      <a:noFill/>
                    </a:lnL>
                    <a:lnR>
                      <a:noFill/>
                    </a:lnR>
                    <a:lnT>
                      <a:noFill/>
                    </a:lnT>
                    <a:lnB>
                      <a:noFill/>
                    </a:lnB>
                    <a:solidFill>
                      <a:srgbClr val="FEF2C9"/>
                    </a:solidFill>
                  </a:tcPr>
                </a:tc>
                <a:extLst>
                  <a:ext uri="{0D108BD9-81ED-4DB2-BD59-A6C34878D82A}">
                    <a16:rowId xmlns:a16="http://schemas.microsoft.com/office/drawing/2014/main" val="277815490"/>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b="1"/>
                        <a:t>Love</a:t>
                      </a:r>
                      <a:r>
                        <a:rPr lang="en-US"/>
                        <a:t> (good as such)</a:t>
                      </a:r>
                    </a:p>
                  </a:txBody>
                  <a:tcPr anchor="ctr">
                    <a:lnL>
                      <a:noFill/>
                    </a:lnL>
                    <a:lnR>
                      <a:noFill/>
                    </a:lnR>
                    <a:lnT>
                      <a:noFill/>
                    </a:lnT>
                    <a:lnB>
                      <a:noFill/>
                    </a:lnB>
                    <a:solidFill>
                      <a:srgbClr val="FEF2C9"/>
                    </a:solidFill>
                  </a:tcPr>
                </a:tc>
                <a:tc>
                  <a:txBody>
                    <a:bodyPr/>
                    <a:lstStyle/>
                    <a:p>
                      <a:r>
                        <a:rPr lang="en-US" b="1"/>
                        <a:t>Hatred</a:t>
                      </a:r>
                      <a:r>
                        <a:rPr lang="en-US"/>
                        <a:t> (evil as such)</a:t>
                      </a:r>
                    </a:p>
                  </a:txBody>
                  <a:tcPr anchor="ctr">
                    <a:lnL>
                      <a:noFill/>
                    </a:lnL>
                    <a:lnR>
                      <a:noFill/>
                    </a:lnR>
                    <a:lnT>
                      <a:noFill/>
                    </a:lnT>
                    <a:lnB>
                      <a:noFill/>
                    </a:lnB>
                    <a:solidFill>
                      <a:srgbClr val="FEF2C9"/>
                    </a:solidFill>
                  </a:tcPr>
                </a:tc>
                <a:extLst>
                  <a:ext uri="{0D108BD9-81ED-4DB2-BD59-A6C34878D82A}">
                    <a16:rowId xmlns:a16="http://schemas.microsoft.com/office/drawing/2014/main" val="2280562816"/>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b="1"/>
                        <a:t>Joy</a:t>
                      </a:r>
                      <a:r>
                        <a:rPr lang="en-US"/>
                        <a:t> (present good)</a:t>
                      </a:r>
                    </a:p>
                  </a:txBody>
                  <a:tcPr anchor="ctr">
                    <a:lnL>
                      <a:noFill/>
                    </a:lnL>
                    <a:lnR>
                      <a:noFill/>
                    </a:lnR>
                    <a:lnT>
                      <a:noFill/>
                    </a:lnT>
                    <a:lnB>
                      <a:noFill/>
                    </a:lnB>
                    <a:solidFill>
                      <a:srgbClr val="FEF2C9"/>
                    </a:solidFill>
                  </a:tcPr>
                </a:tc>
                <a:tc>
                  <a:txBody>
                    <a:bodyPr/>
                    <a:lstStyle/>
                    <a:p>
                      <a:r>
                        <a:rPr lang="en-US" b="1"/>
                        <a:t>Sadness</a:t>
                      </a:r>
                      <a:r>
                        <a:rPr lang="en-US"/>
                        <a:t> (present evil)</a:t>
                      </a:r>
                    </a:p>
                  </a:txBody>
                  <a:tcPr anchor="ctr">
                    <a:lnL>
                      <a:noFill/>
                    </a:lnL>
                    <a:lnR>
                      <a:noFill/>
                    </a:lnR>
                    <a:lnT>
                      <a:noFill/>
                    </a:lnT>
                    <a:lnB>
                      <a:noFill/>
                    </a:lnB>
                    <a:solidFill>
                      <a:srgbClr val="FEF2C9"/>
                    </a:solidFill>
                  </a:tcPr>
                </a:tc>
                <a:extLst>
                  <a:ext uri="{0D108BD9-81ED-4DB2-BD59-A6C34878D82A}">
                    <a16:rowId xmlns:a16="http://schemas.microsoft.com/office/drawing/2014/main" val="3172846772"/>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b="1"/>
                        <a:t>Desire</a:t>
                      </a:r>
                      <a:r>
                        <a:rPr lang="en-US"/>
                        <a:t> (absent good)</a:t>
                      </a:r>
                    </a:p>
                  </a:txBody>
                  <a:tcPr anchor="ctr">
                    <a:lnL>
                      <a:noFill/>
                    </a:lnL>
                    <a:lnR>
                      <a:noFill/>
                    </a:lnR>
                    <a:lnT>
                      <a:noFill/>
                    </a:lnT>
                    <a:lnB>
                      <a:noFill/>
                    </a:lnB>
                    <a:solidFill>
                      <a:srgbClr val="FEF2C9"/>
                    </a:solidFill>
                  </a:tcPr>
                </a:tc>
                <a:tc>
                  <a:txBody>
                    <a:bodyPr/>
                    <a:lstStyle/>
                    <a:p>
                      <a:r>
                        <a:rPr lang="en-US" b="1" dirty="0"/>
                        <a:t>Aversion</a:t>
                      </a:r>
                      <a:r>
                        <a:rPr lang="en-US" dirty="0"/>
                        <a:t> (absent evil)</a:t>
                      </a:r>
                    </a:p>
                  </a:txBody>
                  <a:tcPr anchor="ctr">
                    <a:lnL>
                      <a:noFill/>
                    </a:lnL>
                    <a:lnR>
                      <a:noFill/>
                    </a:lnR>
                    <a:lnT>
                      <a:noFill/>
                    </a:lnT>
                    <a:lnB>
                      <a:noFill/>
                    </a:lnB>
                    <a:solidFill>
                      <a:srgbClr val="FEF2C9"/>
                    </a:solidFill>
                  </a:tcPr>
                </a:tc>
                <a:extLst>
                  <a:ext uri="{0D108BD9-81ED-4DB2-BD59-A6C34878D82A}">
                    <a16:rowId xmlns:a16="http://schemas.microsoft.com/office/drawing/2014/main" val="93061974"/>
                  </a:ext>
                </a:extLst>
              </a:tr>
            </a:tbl>
          </a:graphicData>
        </a:graphic>
      </p:graphicFrame>
      <p:sp>
        <p:nvSpPr>
          <p:cNvPr id="6" name="Rectangle 1">
            <a:extLst>
              <a:ext uri="{FF2B5EF4-FFF2-40B4-BE49-F238E27FC236}">
                <a16:creationId xmlns:a16="http://schemas.microsoft.com/office/drawing/2014/main" id="{578F2D12-0C32-4C31-8B66-11D8A6D0A5B9}"/>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402000"/>
                </a:solidFill>
                <a:effectLst/>
                <a:latin typeface="Times New Roman" panose="02020603050405020304" pitchFamily="18" charset="0"/>
                <a:cs typeface="Times New Roman" panose="02020603050405020304" pitchFamily="18" charset="0"/>
              </a:rPr>
              <a:t> </a:t>
            </a:r>
            <a:r>
              <a:rPr kumimoji="0" lang="en-US" altLang="en-US" sz="1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00906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Irascible Passions</a:t>
            </a:r>
          </a:p>
        </p:txBody>
      </p:sp>
      <p:graphicFrame>
        <p:nvGraphicFramePr>
          <p:cNvPr id="4" name="Content Placeholder 3">
            <a:extLst>
              <a:ext uri="{FF2B5EF4-FFF2-40B4-BE49-F238E27FC236}">
                <a16:creationId xmlns:a16="http://schemas.microsoft.com/office/drawing/2014/main" id="{8391400F-5D02-4508-A851-0D7433182D4F}"/>
              </a:ext>
            </a:extLst>
          </p:cNvPr>
          <p:cNvGraphicFramePr>
            <a:graphicFrameLocks noGrp="1"/>
          </p:cNvGraphicFramePr>
          <p:nvPr>
            <p:ph idx="1"/>
          </p:nvPr>
        </p:nvGraphicFramePr>
        <p:xfrm>
          <a:off x="1062038" y="2680494"/>
          <a:ext cx="7769225" cy="2286000"/>
        </p:xfrm>
        <a:graphic>
          <a:graphicData uri="http://schemas.openxmlformats.org/drawingml/2006/table">
            <a:tbl>
              <a:tblPr/>
              <a:tblGrid>
                <a:gridCol w="2563844">
                  <a:extLst>
                    <a:ext uri="{9D8B030D-6E8A-4147-A177-3AD203B41FA5}">
                      <a16:colId xmlns:a16="http://schemas.microsoft.com/office/drawing/2014/main" val="2624247828"/>
                    </a:ext>
                  </a:extLst>
                </a:gridCol>
                <a:gridCol w="2563844">
                  <a:extLst>
                    <a:ext uri="{9D8B030D-6E8A-4147-A177-3AD203B41FA5}">
                      <a16:colId xmlns:a16="http://schemas.microsoft.com/office/drawing/2014/main" val="1582455803"/>
                    </a:ext>
                  </a:extLst>
                </a:gridCol>
                <a:gridCol w="2641537">
                  <a:extLst>
                    <a:ext uri="{9D8B030D-6E8A-4147-A177-3AD203B41FA5}">
                      <a16:colId xmlns:a16="http://schemas.microsoft.com/office/drawing/2014/main" val="804353033"/>
                    </a:ext>
                  </a:extLst>
                </a:gridCol>
              </a:tblGrid>
              <a:tr h="0">
                <a:tc>
                  <a:txBody>
                    <a:bodyPr/>
                    <a:lstStyle/>
                    <a:p>
                      <a:r>
                        <a:rPr lang="en-US" b="1"/>
                        <a:t>Concupiscible Appetites</a:t>
                      </a:r>
                      <a:r>
                        <a:rPr lang="en-US"/>
                        <a:t>: Simple inclination with respect to sensible object</a:t>
                      </a:r>
                    </a:p>
                  </a:txBody>
                  <a:tcPr anchor="ctr">
                    <a:lnL>
                      <a:noFill/>
                    </a:lnL>
                    <a:lnR>
                      <a:noFill/>
                    </a:lnR>
                    <a:lnT>
                      <a:noFill/>
                    </a:lnT>
                    <a:lnB>
                      <a:noFill/>
                    </a:lnB>
                    <a:solidFill>
                      <a:srgbClr val="FEF2C9"/>
                    </a:solidFill>
                  </a:tcPr>
                </a:tc>
                <a:tc>
                  <a:txBody>
                    <a:bodyPr/>
                    <a:lstStyle/>
                    <a:p>
                      <a:r>
                        <a:rPr lang="en-US" i="1"/>
                        <a:t>Attraction towards object</a:t>
                      </a:r>
                      <a:r>
                        <a:rPr lang="en-US"/>
                        <a:t> (object is good)</a:t>
                      </a:r>
                    </a:p>
                  </a:txBody>
                  <a:tcPr anchor="ctr">
                    <a:lnL>
                      <a:noFill/>
                    </a:lnL>
                    <a:lnR>
                      <a:noFill/>
                    </a:lnR>
                    <a:lnT>
                      <a:noFill/>
                    </a:lnT>
                    <a:lnB>
                      <a:noFill/>
                    </a:lnB>
                    <a:solidFill>
                      <a:srgbClr val="FEF2C9"/>
                    </a:solidFill>
                  </a:tcPr>
                </a:tc>
                <a:tc>
                  <a:txBody>
                    <a:bodyPr/>
                    <a:lstStyle/>
                    <a:p>
                      <a:r>
                        <a:rPr lang="en-US" i="1"/>
                        <a:t>Repulsion away from object</a:t>
                      </a:r>
                      <a:r>
                        <a:rPr lang="en-US"/>
                        <a:t> (object is evil)</a:t>
                      </a:r>
                    </a:p>
                  </a:txBody>
                  <a:tcPr anchor="ctr">
                    <a:lnL>
                      <a:noFill/>
                    </a:lnL>
                    <a:lnR>
                      <a:noFill/>
                    </a:lnR>
                    <a:lnT>
                      <a:noFill/>
                    </a:lnT>
                    <a:lnB>
                      <a:noFill/>
                    </a:lnB>
                    <a:solidFill>
                      <a:srgbClr val="FEF2C9"/>
                    </a:solidFill>
                  </a:tcPr>
                </a:tc>
                <a:extLst>
                  <a:ext uri="{0D108BD9-81ED-4DB2-BD59-A6C34878D82A}">
                    <a16:rowId xmlns:a16="http://schemas.microsoft.com/office/drawing/2014/main" val="465091251"/>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Love</a:t>
                      </a:r>
                      <a:r>
                        <a:rPr lang="en-US"/>
                        <a:t> (good as such)</a:t>
                      </a:r>
                    </a:p>
                  </a:txBody>
                  <a:tcPr anchor="ctr">
                    <a:lnL>
                      <a:noFill/>
                    </a:lnL>
                    <a:lnR>
                      <a:noFill/>
                    </a:lnR>
                    <a:lnT>
                      <a:noFill/>
                    </a:lnT>
                    <a:lnB>
                      <a:noFill/>
                    </a:lnB>
                    <a:solidFill>
                      <a:srgbClr val="FEF2C9"/>
                    </a:solidFill>
                  </a:tcPr>
                </a:tc>
                <a:tc>
                  <a:txBody>
                    <a:bodyPr/>
                    <a:lstStyle/>
                    <a:p>
                      <a:r>
                        <a:rPr lang="en-US" b="1"/>
                        <a:t>Hatred</a:t>
                      </a:r>
                      <a:r>
                        <a:rPr lang="en-US"/>
                        <a:t> (evil as such)</a:t>
                      </a:r>
                    </a:p>
                  </a:txBody>
                  <a:tcPr anchor="ctr">
                    <a:lnL>
                      <a:noFill/>
                    </a:lnL>
                    <a:lnR>
                      <a:noFill/>
                    </a:lnR>
                    <a:lnT>
                      <a:noFill/>
                    </a:lnT>
                    <a:lnB>
                      <a:noFill/>
                    </a:lnB>
                    <a:solidFill>
                      <a:srgbClr val="FEF2C9"/>
                    </a:solidFill>
                  </a:tcPr>
                </a:tc>
                <a:extLst>
                  <a:ext uri="{0D108BD9-81ED-4DB2-BD59-A6C34878D82A}">
                    <a16:rowId xmlns:a16="http://schemas.microsoft.com/office/drawing/2014/main" val="3146201018"/>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Joy</a:t>
                      </a:r>
                      <a:r>
                        <a:rPr lang="en-US"/>
                        <a:t> (present good)</a:t>
                      </a:r>
                    </a:p>
                  </a:txBody>
                  <a:tcPr anchor="ctr">
                    <a:lnL>
                      <a:noFill/>
                    </a:lnL>
                    <a:lnR>
                      <a:noFill/>
                    </a:lnR>
                    <a:lnT>
                      <a:noFill/>
                    </a:lnT>
                    <a:lnB>
                      <a:noFill/>
                    </a:lnB>
                    <a:solidFill>
                      <a:srgbClr val="FEF2C9"/>
                    </a:solidFill>
                  </a:tcPr>
                </a:tc>
                <a:tc>
                  <a:txBody>
                    <a:bodyPr/>
                    <a:lstStyle/>
                    <a:p>
                      <a:r>
                        <a:rPr lang="en-US" b="1"/>
                        <a:t>Sadness</a:t>
                      </a:r>
                      <a:r>
                        <a:rPr lang="en-US"/>
                        <a:t> (present evil)</a:t>
                      </a:r>
                    </a:p>
                  </a:txBody>
                  <a:tcPr anchor="ctr">
                    <a:lnL>
                      <a:noFill/>
                    </a:lnL>
                    <a:lnR>
                      <a:noFill/>
                    </a:lnR>
                    <a:lnT>
                      <a:noFill/>
                    </a:lnT>
                    <a:lnB>
                      <a:noFill/>
                    </a:lnB>
                    <a:solidFill>
                      <a:srgbClr val="FEF2C9"/>
                    </a:solidFill>
                  </a:tcPr>
                </a:tc>
                <a:extLst>
                  <a:ext uri="{0D108BD9-81ED-4DB2-BD59-A6C34878D82A}">
                    <a16:rowId xmlns:a16="http://schemas.microsoft.com/office/drawing/2014/main" val="841422272"/>
                  </a:ext>
                </a:extLst>
              </a:tr>
              <a:tr h="0">
                <a:tc>
                  <a:txBody>
                    <a:bodyPr/>
                    <a:lstStyle/>
                    <a:p>
                      <a:endParaRPr lang="en-US"/>
                    </a:p>
                  </a:txBody>
                  <a:tcPr anchor="ctr">
                    <a:lnL>
                      <a:noFill/>
                    </a:lnL>
                    <a:lnR>
                      <a:noFill/>
                    </a:lnR>
                    <a:lnT>
                      <a:noFill/>
                    </a:lnT>
                    <a:lnB>
                      <a:noFill/>
                    </a:lnB>
                    <a:solidFill>
                      <a:srgbClr val="FEF2C9"/>
                    </a:solidFill>
                  </a:tcPr>
                </a:tc>
                <a:tc>
                  <a:txBody>
                    <a:bodyPr/>
                    <a:lstStyle/>
                    <a:p>
                      <a:r>
                        <a:rPr lang="en-US" b="1"/>
                        <a:t>Desire</a:t>
                      </a:r>
                      <a:r>
                        <a:rPr lang="en-US"/>
                        <a:t> (absent good)</a:t>
                      </a:r>
                    </a:p>
                  </a:txBody>
                  <a:tcPr anchor="ctr">
                    <a:lnL>
                      <a:noFill/>
                    </a:lnL>
                    <a:lnR>
                      <a:noFill/>
                    </a:lnR>
                    <a:lnT>
                      <a:noFill/>
                    </a:lnT>
                    <a:lnB>
                      <a:noFill/>
                    </a:lnB>
                    <a:solidFill>
                      <a:srgbClr val="FEF2C9"/>
                    </a:solidFill>
                  </a:tcPr>
                </a:tc>
                <a:tc>
                  <a:txBody>
                    <a:bodyPr/>
                    <a:lstStyle/>
                    <a:p>
                      <a:r>
                        <a:rPr lang="en-US" b="1"/>
                        <a:t>Aversion</a:t>
                      </a:r>
                      <a:r>
                        <a:rPr lang="en-US"/>
                        <a:t> (absent evil)</a:t>
                      </a:r>
                    </a:p>
                  </a:txBody>
                  <a:tcPr anchor="ctr">
                    <a:lnL>
                      <a:noFill/>
                    </a:lnL>
                    <a:lnR>
                      <a:noFill/>
                    </a:lnR>
                    <a:lnT>
                      <a:noFill/>
                    </a:lnT>
                    <a:lnB>
                      <a:noFill/>
                    </a:lnB>
                    <a:solidFill>
                      <a:srgbClr val="FEF2C9"/>
                    </a:solidFill>
                  </a:tcPr>
                </a:tc>
                <a:extLst>
                  <a:ext uri="{0D108BD9-81ED-4DB2-BD59-A6C34878D82A}">
                    <a16:rowId xmlns:a16="http://schemas.microsoft.com/office/drawing/2014/main" val="2132907020"/>
                  </a:ext>
                </a:extLst>
              </a:tr>
            </a:tbl>
          </a:graphicData>
        </a:graphic>
      </p:graphicFrame>
      <p:graphicFrame>
        <p:nvGraphicFramePr>
          <p:cNvPr id="5" name="Table 4">
            <a:extLst>
              <a:ext uri="{FF2B5EF4-FFF2-40B4-BE49-F238E27FC236}">
                <a16:creationId xmlns:a16="http://schemas.microsoft.com/office/drawing/2014/main" id="{06C7B49E-8A7B-4464-88B0-8987085069E5}"/>
              </a:ext>
            </a:extLst>
          </p:cNvPr>
          <p:cNvGraphicFramePr>
            <a:graphicFrameLocks noGrp="1"/>
          </p:cNvGraphicFramePr>
          <p:nvPr/>
        </p:nvGraphicFramePr>
        <p:xfrm>
          <a:off x="1062038" y="1828800"/>
          <a:ext cx="7769225" cy="4267199"/>
        </p:xfrm>
        <a:graphic>
          <a:graphicData uri="http://schemas.openxmlformats.org/drawingml/2006/table">
            <a:tbl>
              <a:tblPr/>
              <a:tblGrid>
                <a:gridCol w="2563844">
                  <a:extLst>
                    <a:ext uri="{9D8B030D-6E8A-4147-A177-3AD203B41FA5}">
                      <a16:colId xmlns:a16="http://schemas.microsoft.com/office/drawing/2014/main" val="794736530"/>
                    </a:ext>
                  </a:extLst>
                </a:gridCol>
                <a:gridCol w="2563844">
                  <a:extLst>
                    <a:ext uri="{9D8B030D-6E8A-4147-A177-3AD203B41FA5}">
                      <a16:colId xmlns:a16="http://schemas.microsoft.com/office/drawing/2014/main" val="585102384"/>
                    </a:ext>
                  </a:extLst>
                </a:gridCol>
                <a:gridCol w="2641537">
                  <a:extLst>
                    <a:ext uri="{9D8B030D-6E8A-4147-A177-3AD203B41FA5}">
                      <a16:colId xmlns:a16="http://schemas.microsoft.com/office/drawing/2014/main" val="2689552038"/>
                    </a:ext>
                  </a:extLst>
                </a:gridCol>
              </a:tblGrid>
              <a:tr h="1376516">
                <a:tc>
                  <a:txBody>
                    <a:bodyPr/>
                    <a:lstStyle/>
                    <a:p>
                      <a:r>
                        <a:rPr lang="en-US" b="1"/>
                        <a:t>Irascible appetites</a:t>
                      </a:r>
                      <a:r>
                        <a:rPr lang="en-US"/>
                        <a:t>: Inclination in virtue of an arduous object</a:t>
                      </a:r>
                    </a:p>
                  </a:txBody>
                  <a:tcPr anchor="ctr">
                    <a:lnL>
                      <a:noFill/>
                    </a:lnL>
                    <a:lnR>
                      <a:noFill/>
                    </a:lnR>
                    <a:lnT>
                      <a:noFill/>
                    </a:lnT>
                    <a:lnB>
                      <a:noFill/>
                    </a:lnB>
                    <a:solidFill>
                      <a:srgbClr val="FEF2C9"/>
                    </a:solidFill>
                  </a:tcPr>
                </a:tc>
                <a:tc>
                  <a:txBody>
                    <a:bodyPr/>
                    <a:lstStyle/>
                    <a:p>
                      <a:r>
                        <a:rPr lang="en-US" i="1"/>
                        <a:t>Good that is difficult to attain</a:t>
                      </a:r>
                      <a:endParaRPr lang="en-US"/>
                    </a:p>
                  </a:txBody>
                  <a:tcPr anchor="ctr">
                    <a:lnL>
                      <a:noFill/>
                    </a:lnL>
                    <a:lnR>
                      <a:noFill/>
                    </a:lnR>
                    <a:lnT>
                      <a:noFill/>
                    </a:lnT>
                    <a:lnB>
                      <a:noFill/>
                    </a:lnB>
                    <a:solidFill>
                      <a:srgbClr val="FEF2C9"/>
                    </a:solidFill>
                  </a:tcPr>
                </a:tc>
                <a:tc>
                  <a:txBody>
                    <a:bodyPr/>
                    <a:lstStyle/>
                    <a:p>
                      <a:r>
                        <a:rPr lang="en-US" i="1"/>
                        <a:t>Evil difficult to avoid</a:t>
                      </a:r>
                      <a:endParaRPr lang="en-US"/>
                    </a:p>
                  </a:txBody>
                  <a:tcPr anchor="ctr">
                    <a:lnL>
                      <a:noFill/>
                    </a:lnL>
                    <a:lnR>
                      <a:noFill/>
                    </a:lnR>
                    <a:lnT>
                      <a:noFill/>
                    </a:lnT>
                    <a:lnB>
                      <a:noFill/>
                    </a:lnB>
                    <a:solidFill>
                      <a:srgbClr val="FEF2C9"/>
                    </a:solidFill>
                  </a:tcPr>
                </a:tc>
                <a:extLst>
                  <a:ext uri="{0D108BD9-81ED-4DB2-BD59-A6C34878D82A}">
                    <a16:rowId xmlns:a16="http://schemas.microsoft.com/office/drawing/2014/main" val="277815490"/>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a:t>(N/A - no present good difficult to attain)</a:t>
                      </a:r>
                    </a:p>
                  </a:txBody>
                  <a:tcPr anchor="ctr">
                    <a:lnL>
                      <a:noFill/>
                    </a:lnL>
                    <a:lnR>
                      <a:noFill/>
                    </a:lnR>
                    <a:lnT>
                      <a:noFill/>
                    </a:lnT>
                    <a:lnB>
                      <a:noFill/>
                    </a:lnB>
                    <a:solidFill>
                      <a:srgbClr val="FEF2C9"/>
                    </a:solidFill>
                  </a:tcPr>
                </a:tc>
                <a:tc>
                  <a:txBody>
                    <a:bodyPr/>
                    <a:lstStyle/>
                    <a:p>
                      <a:r>
                        <a:rPr lang="en-US" b="1"/>
                        <a:t>Anger</a:t>
                      </a:r>
                      <a:r>
                        <a:rPr lang="en-US"/>
                        <a:t> (present evil)</a:t>
                      </a:r>
                    </a:p>
                  </a:txBody>
                  <a:tcPr anchor="ctr">
                    <a:lnL>
                      <a:noFill/>
                    </a:lnL>
                    <a:lnR>
                      <a:noFill/>
                    </a:lnR>
                    <a:lnT>
                      <a:noFill/>
                    </a:lnT>
                    <a:lnB>
                      <a:noFill/>
                    </a:lnB>
                    <a:solidFill>
                      <a:srgbClr val="FEF2C9"/>
                    </a:solidFill>
                  </a:tcPr>
                </a:tc>
                <a:extLst>
                  <a:ext uri="{0D108BD9-81ED-4DB2-BD59-A6C34878D82A}">
                    <a16:rowId xmlns:a16="http://schemas.microsoft.com/office/drawing/2014/main" val="2280562816"/>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b="1"/>
                        <a:t>Hope</a:t>
                      </a:r>
                      <a:r>
                        <a:rPr lang="en-US"/>
                        <a:t> (absent but attainable good)</a:t>
                      </a:r>
                    </a:p>
                  </a:txBody>
                  <a:tcPr anchor="ctr">
                    <a:lnL>
                      <a:noFill/>
                    </a:lnL>
                    <a:lnR>
                      <a:noFill/>
                    </a:lnR>
                    <a:lnT>
                      <a:noFill/>
                    </a:lnT>
                    <a:lnB>
                      <a:noFill/>
                    </a:lnB>
                    <a:solidFill>
                      <a:srgbClr val="FEF2C9"/>
                    </a:solidFill>
                  </a:tcPr>
                </a:tc>
                <a:tc>
                  <a:txBody>
                    <a:bodyPr/>
                    <a:lstStyle/>
                    <a:p>
                      <a:r>
                        <a:rPr lang="en-US" b="1"/>
                        <a:t>Courage</a:t>
                      </a:r>
                      <a:r>
                        <a:rPr lang="en-US"/>
                        <a:t> (threatening but </a:t>
                      </a:r>
                      <a:r>
                        <a:rPr lang="en-US" i="1"/>
                        <a:t>conquerable</a:t>
                      </a:r>
                      <a:r>
                        <a:rPr lang="en-US"/>
                        <a:t> evil)</a:t>
                      </a:r>
                    </a:p>
                  </a:txBody>
                  <a:tcPr anchor="ctr">
                    <a:lnL>
                      <a:noFill/>
                    </a:lnL>
                    <a:lnR>
                      <a:noFill/>
                    </a:lnR>
                    <a:lnT>
                      <a:noFill/>
                    </a:lnT>
                    <a:lnB>
                      <a:noFill/>
                    </a:lnB>
                    <a:solidFill>
                      <a:srgbClr val="FEF2C9"/>
                    </a:solidFill>
                  </a:tcPr>
                </a:tc>
                <a:extLst>
                  <a:ext uri="{0D108BD9-81ED-4DB2-BD59-A6C34878D82A}">
                    <a16:rowId xmlns:a16="http://schemas.microsoft.com/office/drawing/2014/main" val="3172846772"/>
                  </a:ext>
                </a:extLst>
              </a:tr>
              <a:tr h="963561">
                <a:tc>
                  <a:txBody>
                    <a:bodyPr/>
                    <a:lstStyle/>
                    <a:p>
                      <a:endParaRPr lang="en-US"/>
                    </a:p>
                  </a:txBody>
                  <a:tcPr anchor="ctr">
                    <a:lnL>
                      <a:noFill/>
                    </a:lnL>
                    <a:lnR>
                      <a:noFill/>
                    </a:lnR>
                    <a:lnT>
                      <a:noFill/>
                    </a:lnT>
                    <a:lnB>
                      <a:noFill/>
                    </a:lnB>
                    <a:solidFill>
                      <a:srgbClr val="FEF2C9"/>
                    </a:solidFill>
                  </a:tcPr>
                </a:tc>
                <a:tc>
                  <a:txBody>
                    <a:bodyPr/>
                    <a:lstStyle/>
                    <a:p>
                      <a:r>
                        <a:rPr lang="en-US" b="1"/>
                        <a:t>Despair</a:t>
                      </a:r>
                      <a:r>
                        <a:rPr lang="en-US"/>
                        <a:t> (absent, unattainable good)</a:t>
                      </a:r>
                    </a:p>
                  </a:txBody>
                  <a:tcPr anchor="ctr">
                    <a:lnL>
                      <a:noFill/>
                    </a:lnL>
                    <a:lnR>
                      <a:noFill/>
                    </a:lnR>
                    <a:lnT>
                      <a:noFill/>
                    </a:lnT>
                    <a:lnB>
                      <a:noFill/>
                    </a:lnB>
                    <a:solidFill>
                      <a:srgbClr val="FEF2C9"/>
                    </a:solidFill>
                  </a:tcPr>
                </a:tc>
                <a:tc>
                  <a:txBody>
                    <a:bodyPr/>
                    <a:lstStyle/>
                    <a:p>
                      <a:r>
                        <a:rPr lang="en-US" b="1" dirty="0"/>
                        <a:t>Fear</a:t>
                      </a:r>
                      <a:r>
                        <a:rPr lang="en-US" dirty="0"/>
                        <a:t> (threatening but unconquerable evil)</a:t>
                      </a:r>
                    </a:p>
                  </a:txBody>
                  <a:tcPr anchor="ctr">
                    <a:lnL>
                      <a:noFill/>
                    </a:lnL>
                    <a:lnR>
                      <a:noFill/>
                    </a:lnR>
                    <a:lnT>
                      <a:noFill/>
                    </a:lnT>
                    <a:lnB>
                      <a:noFill/>
                    </a:lnB>
                    <a:solidFill>
                      <a:srgbClr val="FEF2C9"/>
                    </a:solidFill>
                  </a:tcPr>
                </a:tc>
                <a:extLst>
                  <a:ext uri="{0D108BD9-81ED-4DB2-BD59-A6C34878D82A}">
                    <a16:rowId xmlns:a16="http://schemas.microsoft.com/office/drawing/2014/main" val="93061974"/>
                  </a:ext>
                </a:extLst>
              </a:tr>
            </a:tbl>
          </a:graphicData>
        </a:graphic>
      </p:graphicFrame>
      <p:sp>
        <p:nvSpPr>
          <p:cNvPr id="6" name="Rectangle 1">
            <a:extLst>
              <a:ext uri="{FF2B5EF4-FFF2-40B4-BE49-F238E27FC236}">
                <a16:creationId xmlns:a16="http://schemas.microsoft.com/office/drawing/2014/main" id="{578F2D12-0C32-4C31-8B66-11D8A6D0A5B9}"/>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402000"/>
                </a:solidFill>
                <a:effectLst/>
                <a:latin typeface="Times New Roman" panose="02020603050405020304" pitchFamily="18" charset="0"/>
                <a:cs typeface="Times New Roman" panose="02020603050405020304" pitchFamily="18" charset="0"/>
              </a:rPr>
              <a:t> </a:t>
            </a:r>
            <a:r>
              <a:rPr kumimoji="0" lang="en-US" altLang="en-US" sz="1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32387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Passions</a:t>
            </a:r>
          </a:p>
        </p:txBody>
      </p:sp>
      <p:sp>
        <p:nvSpPr>
          <p:cNvPr id="3" name="Content Placeholder 2"/>
          <p:cNvSpPr>
            <a:spLocks noGrp="1"/>
          </p:cNvSpPr>
          <p:nvPr>
            <p:ph idx="1"/>
          </p:nvPr>
        </p:nvSpPr>
        <p:spPr/>
        <p:txBody>
          <a:bodyPr>
            <a:normAutofit fontScale="92500"/>
          </a:bodyPr>
          <a:lstStyle/>
          <a:p>
            <a:pPr marL="137160" indent="0">
              <a:buNone/>
            </a:pPr>
            <a:r>
              <a:rPr lang="en-US" b="1" dirty="0">
                <a:latin typeface="Arial" panose="020B0604020202020204" pitchFamily="34" charset="0"/>
                <a:cs typeface="Arial" panose="020B0604020202020204" pitchFamily="34" charset="0"/>
              </a:rPr>
              <a:t>Can we control our feelings?</a:t>
            </a:r>
          </a:p>
          <a:p>
            <a:pPr marL="137160" indent="0">
              <a:buNone/>
            </a:pPr>
            <a:endParaRPr lang="en-US" b="1" dirty="0">
              <a:latin typeface="Arial" panose="020B0604020202020204" pitchFamily="34" charset="0"/>
              <a:cs typeface="Arial" panose="020B0604020202020204" pitchFamily="34" charset="0"/>
            </a:endParaRPr>
          </a:p>
          <a:p>
            <a:pPr marL="137160" indent="0">
              <a:buNone/>
            </a:pPr>
            <a:r>
              <a:rPr lang="en-US" b="1" u="sng" dirty="0">
                <a:latin typeface="Arial" panose="020B0604020202020204" pitchFamily="34" charset="0"/>
                <a:cs typeface="Arial" panose="020B0604020202020204" pitchFamily="34" charset="0"/>
              </a:rPr>
              <a:t>Antecedent</a:t>
            </a:r>
            <a:r>
              <a:rPr lang="en-US" b="1" dirty="0">
                <a:latin typeface="Arial" panose="020B0604020202020204" pitchFamily="34" charset="0"/>
                <a:cs typeface="Arial" panose="020B0604020202020204" pitchFamily="34" charset="0"/>
              </a:rPr>
              <a:t>—the emotion precedes the action of the will and induces the will to consent such as anger or hatred </a:t>
            </a:r>
          </a:p>
          <a:p>
            <a:pPr marL="137160" indent="0">
              <a:buNone/>
            </a:pPr>
            <a:r>
              <a:rPr lang="en-US" b="1" u="sng" dirty="0">
                <a:latin typeface="Arial" panose="020B0604020202020204" pitchFamily="34" charset="0"/>
                <a:cs typeface="Arial" panose="020B0604020202020204" pitchFamily="34" charset="0"/>
              </a:rPr>
              <a:t>Consequent</a:t>
            </a:r>
            <a:r>
              <a:rPr lang="en-US" b="1" dirty="0">
                <a:latin typeface="Arial" panose="020B0604020202020204" pitchFamily="34" charset="0"/>
                <a:cs typeface="Arial" panose="020B0604020202020204" pitchFamily="34" charset="0"/>
              </a:rPr>
              <a:t>—follows the free decision of the will and is either freely consented to or deliberately aroused.</a:t>
            </a:r>
          </a:p>
          <a:p>
            <a:pPr marL="137160" indent="0">
              <a:buNone/>
            </a:pPr>
            <a:endParaRPr lang="en-US" b="1" dirty="0">
              <a:latin typeface="Arial" panose="020B0604020202020204" pitchFamily="34" charset="0"/>
              <a:cs typeface="Arial" panose="020B0604020202020204" pitchFamily="34" charset="0"/>
            </a:endParaRPr>
          </a:p>
          <a:p>
            <a:pPr marL="137160" indent="0">
              <a:buNone/>
            </a:pP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706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Virtue	</a:t>
            </a:r>
          </a:p>
        </p:txBody>
      </p:sp>
      <p:sp>
        <p:nvSpPr>
          <p:cNvPr id="3" name="Content Placeholder 2"/>
          <p:cNvSpPr>
            <a:spLocks noGrp="1"/>
          </p:cNvSpPr>
          <p:nvPr>
            <p:ph idx="1"/>
          </p:nvPr>
        </p:nvSpPr>
        <p:spPr/>
        <p:txBody>
          <a:bodyPr>
            <a:normAutofit/>
          </a:bodyPr>
          <a:lstStyle/>
          <a:p>
            <a:pPr marL="137160" indent="0">
              <a:buNone/>
            </a:pPr>
            <a:r>
              <a:rPr lang="en-US" b="1" dirty="0">
                <a:latin typeface="Arial" panose="020B0604020202020204" pitchFamily="34" charset="0"/>
                <a:cs typeface="Arial" panose="020B0604020202020204" pitchFamily="34" charset="0"/>
              </a:rPr>
              <a:t>Definition: A Firm and Habitual Disposition to do the good</a:t>
            </a:r>
          </a:p>
          <a:p>
            <a:pPr marL="137160" indent="0">
              <a:buNone/>
            </a:pPr>
            <a:r>
              <a:rPr lang="en-US" b="1" dirty="0">
                <a:latin typeface="Arial" panose="020B0604020202020204" pitchFamily="34" charset="0"/>
                <a:cs typeface="Arial" panose="020B0604020202020204" pitchFamily="34" charset="0"/>
              </a:rPr>
              <a:t>Cardinal Virtues—Prudence, Justice, Temperance, Fortitude</a:t>
            </a:r>
          </a:p>
          <a:p>
            <a:pPr marL="137160" indent="0">
              <a:buNone/>
            </a:pPr>
            <a:r>
              <a:rPr lang="en-US" b="1" dirty="0">
                <a:latin typeface="Arial" panose="020B0604020202020204" pitchFamily="34" charset="0"/>
                <a:cs typeface="Arial" panose="020B0604020202020204" pitchFamily="34" charset="0"/>
              </a:rPr>
              <a:t>Theological Virtues—Faith, Hope and Love</a:t>
            </a:r>
          </a:p>
        </p:txBody>
      </p:sp>
    </p:spTree>
    <p:extLst>
      <p:ext uri="{BB962C8B-B14F-4D97-AF65-F5344CB8AC3E}">
        <p14:creationId xmlns:p14="http://schemas.microsoft.com/office/powerpoint/2010/main" val="1032075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Temperaments</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b="1" u="sng" dirty="0">
                <a:latin typeface="Arial" panose="020B0604020202020204" pitchFamily="34" charset="0"/>
                <a:cs typeface="Arial" panose="020B0604020202020204" pitchFamily="34" charset="0"/>
              </a:rPr>
              <a:t>Temperament</a:t>
            </a:r>
            <a:r>
              <a:rPr lang="en-US" b="1" dirty="0">
                <a:latin typeface="Arial" panose="020B0604020202020204" pitchFamily="34" charset="0"/>
                <a:cs typeface="Arial" panose="020B0604020202020204" pitchFamily="34" charset="0"/>
              </a:rPr>
              <a:t>—“The feature of personality comprising an individual’s typical emotional responses to various types of experience.”</a:t>
            </a:r>
            <a:endParaRPr lang="en-US"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9760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0"/>
            <a:ext cx="7772400" cy="1371600"/>
          </a:xfrm>
        </p:spPr>
        <p:txBody>
          <a:bodyPr/>
          <a:lstStyle/>
          <a:p>
            <a:pPr algn="ctr"/>
            <a:r>
              <a:rPr lang="en-US" sz="4000" b="1" dirty="0">
                <a:latin typeface="Arial" panose="020B0604020202020204" pitchFamily="34" charset="0"/>
                <a:cs typeface="Arial" panose="020B0604020202020204" pitchFamily="34" charset="0"/>
              </a:rPr>
              <a:t>What Role do the Passions Play in Our Spiritual Lives?</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2400" b="1" dirty="0">
                <a:latin typeface="Arial" panose="020B0604020202020204" pitchFamily="34" charset="0"/>
                <a:cs typeface="Arial" panose="020B0604020202020204" pitchFamily="34" charset="0"/>
              </a:rPr>
              <a:t>(1)Do I react immediately and vehemently or slowly and superficially to a strong impression upon me? </a:t>
            </a:r>
          </a:p>
          <a:p>
            <a:pPr marL="0" indent="0">
              <a:buNone/>
            </a:pPr>
            <a:r>
              <a:rPr lang="en-US" sz="2400" b="1" dirty="0">
                <a:latin typeface="Arial" panose="020B0604020202020204" pitchFamily="34" charset="0"/>
                <a:cs typeface="Arial" panose="020B0604020202020204" pitchFamily="34" charset="0"/>
              </a:rPr>
              <a:t>(2) Does the excitement last for a long time or only for a short while?</a:t>
            </a:r>
          </a:p>
          <a:p>
            <a:pPr marL="0" indent="0">
              <a:buNone/>
            </a:pPr>
            <a:endParaRPr lang="en-US" sz="2400" b="1"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Immediate and Long Lasting—Choleric</a:t>
            </a:r>
          </a:p>
          <a:p>
            <a:pPr marL="0" indent="0">
              <a:buNone/>
            </a:pPr>
            <a:r>
              <a:rPr lang="en-US" sz="2400" b="1" dirty="0">
                <a:latin typeface="Arial" panose="020B0604020202020204" pitchFamily="34" charset="0"/>
                <a:cs typeface="Arial" panose="020B0604020202020204" pitchFamily="34" charset="0"/>
              </a:rPr>
              <a:t>Immediate and Short Lasting—Sanguine</a:t>
            </a:r>
          </a:p>
          <a:p>
            <a:pPr marL="0" indent="0">
              <a:buNone/>
            </a:pPr>
            <a:r>
              <a:rPr lang="en-US" sz="2400" b="1" dirty="0">
                <a:latin typeface="Arial" panose="020B0604020202020204" pitchFamily="34" charset="0"/>
                <a:cs typeface="Arial" panose="020B0604020202020204" pitchFamily="34" charset="0"/>
              </a:rPr>
              <a:t>Slowly and Long Lasting—Melancholic</a:t>
            </a:r>
          </a:p>
          <a:p>
            <a:pPr marL="0" indent="0">
              <a:buNone/>
            </a:pPr>
            <a:r>
              <a:rPr lang="en-US" sz="2400" b="1" dirty="0">
                <a:latin typeface="Arial" panose="020B0604020202020204" pitchFamily="34" charset="0"/>
                <a:cs typeface="Arial" panose="020B0604020202020204" pitchFamily="34" charset="0"/>
              </a:rPr>
              <a:t>Slowly and Short Lasting--Phlegmatic</a:t>
            </a:r>
          </a:p>
          <a:p>
            <a:pPr marL="0" indent="0">
              <a:buNone/>
            </a:pP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94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5955">
                                            <p:txEl>
                                              <p:pRg st="3" end="3"/>
                                            </p:txEl>
                                          </p:spTgt>
                                        </p:tgtEl>
                                        <p:attrNameLst>
                                          <p:attrName>style.visibility</p:attrName>
                                        </p:attrNameLst>
                                      </p:cBhvr>
                                      <p:to>
                                        <p:strVal val="visible"/>
                                      </p:to>
                                    </p:set>
                                    <p:anim calcmode="lin" valueType="num">
                                      <p:cBhvr additive="base">
                                        <p:cTn id="7" dur="500" fill="hold"/>
                                        <p:tgtEl>
                                          <p:spTgt spid="12595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955">
                                            <p:txEl>
                                              <p:pRg st="4" end="4"/>
                                            </p:txEl>
                                          </p:spTgt>
                                        </p:tgtEl>
                                        <p:attrNameLst>
                                          <p:attrName>style.visibility</p:attrName>
                                        </p:attrNameLst>
                                      </p:cBhvr>
                                      <p:to>
                                        <p:strVal val="visible"/>
                                      </p:to>
                                    </p:set>
                                    <p:anim calcmode="lin" valueType="num">
                                      <p:cBhvr additive="base">
                                        <p:cTn id="13"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59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5955">
                                            <p:txEl>
                                              <p:pRg st="5" end="5"/>
                                            </p:txEl>
                                          </p:spTgt>
                                        </p:tgtEl>
                                        <p:attrNameLst>
                                          <p:attrName>style.visibility</p:attrName>
                                        </p:attrNameLst>
                                      </p:cBhvr>
                                      <p:to>
                                        <p:strVal val="visible"/>
                                      </p:to>
                                    </p:set>
                                    <p:anim calcmode="lin" valueType="num">
                                      <p:cBhvr additive="base">
                                        <p:cTn id="19" dur="500" fill="hold"/>
                                        <p:tgtEl>
                                          <p:spTgt spid="12595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59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5955">
                                            <p:txEl>
                                              <p:pRg st="6" end="6"/>
                                            </p:txEl>
                                          </p:spTgt>
                                        </p:tgtEl>
                                        <p:attrNameLst>
                                          <p:attrName>style.visibility</p:attrName>
                                        </p:attrNameLst>
                                      </p:cBhvr>
                                      <p:to>
                                        <p:strVal val="visible"/>
                                      </p:to>
                                    </p:set>
                                    <p:anim calcmode="lin" valueType="num">
                                      <p:cBhvr additive="base">
                                        <p:cTn id="25" dur="500" fill="hold"/>
                                        <p:tgtEl>
                                          <p:spTgt spid="12595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59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Choleric</a:t>
            </a:r>
          </a:p>
        </p:txBody>
      </p:sp>
      <p:sp>
        <p:nvSpPr>
          <p:cNvPr id="125955" name="Rectangle 3"/>
          <p:cNvSpPr>
            <a:spLocks noGrp="1" noChangeArrowheads="1"/>
          </p:cNvSpPr>
          <p:nvPr>
            <p:ph type="body" sz="half" idx="1"/>
          </p:nvPr>
        </p:nvSpPr>
        <p:spPr>
          <a:xfrm>
            <a:off x="990600" y="1752600"/>
            <a:ext cx="7624762" cy="5105400"/>
          </a:xfrm>
        </p:spPr>
        <p:txBody>
          <a:bodyPr/>
          <a:lstStyle/>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r>
              <a:rPr lang="en-US" b="1" u="sng" dirty="0" err="1">
                <a:latin typeface="Arial" panose="020B0604020202020204" pitchFamily="34" charset="0"/>
                <a:cs typeface="Arial" panose="020B0604020202020204" pitchFamily="34" charset="0"/>
              </a:rPr>
              <a:t>Virtues:</a:t>
            </a:r>
            <a:r>
              <a:rPr lang="en-US" b="1" dirty="0" err="1">
                <a:latin typeface="Arial" panose="020B0604020202020204" pitchFamily="34" charset="0"/>
                <a:cs typeface="Arial" panose="020B0604020202020204" pitchFamily="34" charset="0"/>
              </a:rPr>
              <a:t>Humility</a:t>
            </a:r>
            <a:r>
              <a:rPr lang="en-US" b="1" dirty="0">
                <a:latin typeface="Arial" panose="020B0604020202020204" pitchFamily="34" charset="0"/>
                <a:cs typeface="Arial" panose="020B0604020202020204" pitchFamily="34" charset="0"/>
              </a:rPr>
              <a:t>, Meekness, Charity and Compassion</a:t>
            </a:r>
          </a:p>
          <a:p>
            <a:pPr marL="0" indent="0">
              <a:buNone/>
            </a:pPr>
            <a:r>
              <a:rPr lang="en-US" b="1" u="sng" dirty="0">
                <a:latin typeface="Arial" panose="020B0604020202020204" pitchFamily="34" charset="0"/>
                <a:cs typeface="Arial" panose="020B0604020202020204" pitchFamily="34" charset="0"/>
              </a:rPr>
              <a:t>Prayer</a:t>
            </a:r>
            <a:r>
              <a:rPr lang="en-US" b="1" dirty="0">
                <a:latin typeface="Arial" panose="020B0604020202020204" pitchFamily="34" charset="0"/>
                <a:cs typeface="Arial" panose="020B0604020202020204" pitchFamily="34" charset="0"/>
              </a:rPr>
              <a:t>: Meditate on the Sufferings of Neighbor and the Communion of Saints</a:t>
            </a:r>
          </a:p>
        </p:txBody>
      </p:sp>
      <p:graphicFrame>
        <p:nvGraphicFramePr>
          <p:cNvPr id="3" name="Table 2">
            <a:extLst>
              <a:ext uri="{FF2B5EF4-FFF2-40B4-BE49-F238E27FC236}">
                <a16:creationId xmlns:a16="http://schemas.microsoft.com/office/drawing/2014/main" id="{DAF2D23B-CEE0-4FD8-B0B5-BE41AE0F22EA}"/>
              </a:ext>
            </a:extLst>
          </p:cNvPr>
          <p:cNvGraphicFramePr>
            <a:graphicFrameLocks noGrp="1"/>
          </p:cNvGraphicFramePr>
          <p:nvPr>
            <p:extLst>
              <p:ext uri="{D42A27DB-BD31-4B8C-83A1-F6EECF244321}">
                <p14:modId xmlns:p14="http://schemas.microsoft.com/office/powerpoint/2010/main" val="2432428660"/>
              </p:ext>
            </p:extLst>
          </p:nvPr>
        </p:nvGraphicFramePr>
        <p:xfrm>
          <a:off x="1676400" y="1752600"/>
          <a:ext cx="5791200" cy="2743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930406001"/>
                    </a:ext>
                  </a:extLst>
                </a:gridCol>
                <a:gridCol w="2895600">
                  <a:extLst>
                    <a:ext uri="{9D8B030D-6E8A-4147-A177-3AD203B41FA5}">
                      <a16:colId xmlns:a16="http://schemas.microsoft.com/office/drawing/2014/main" val="1739115747"/>
                    </a:ext>
                  </a:extLst>
                </a:gridCol>
              </a:tblGrid>
              <a:tr h="457200">
                <a:tc>
                  <a:txBody>
                    <a:bodyPr/>
                    <a:lstStyle/>
                    <a:p>
                      <a:r>
                        <a:rPr lang="en-US" sz="2200" b="1" dirty="0">
                          <a:solidFill>
                            <a:srgbClr val="FF0000"/>
                          </a:solidFill>
                          <a:latin typeface="Arial" panose="020B0604020202020204" pitchFamily="34" charset="0"/>
                          <a:cs typeface="Arial" panose="020B0604020202020204" pitchFamily="34" charset="0"/>
                        </a:rPr>
                        <a:t>Light Side</a:t>
                      </a:r>
                    </a:p>
                  </a:txBody>
                  <a:tcPr/>
                </a:tc>
                <a:tc>
                  <a:txBody>
                    <a:bodyPr/>
                    <a:lstStyle/>
                    <a:p>
                      <a:r>
                        <a:rPr lang="en-US" sz="2200" b="1" dirty="0">
                          <a:solidFill>
                            <a:srgbClr val="FF0000"/>
                          </a:solidFill>
                          <a:latin typeface="Arial" panose="020B0604020202020204" pitchFamily="34" charset="0"/>
                          <a:cs typeface="Arial" panose="020B0604020202020204" pitchFamily="34" charset="0"/>
                        </a:rPr>
                        <a:t>Dark Side</a:t>
                      </a:r>
                    </a:p>
                  </a:txBody>
                  <a:tcPr/>
                </a:tc>
                <a:extLst>
                  <a:ext uri="{0D108BD9-81ED-4DB2-BD59-A6C34878D82A}">
                    <a16:rowId xmlns:a16="http://schemas.microsoft.com/office/drawing/2014/main" val="3029804366"/>
                  </a:ext>
                </a:extLst>
              </a:tr>
              <a:tr h="457200">
                <a:tc>
                  <a:txBody>
                    <a:bodyPr/>
                    <a:lstStyle/>
                    <a:p>
                      <a:r>
                        <a:rPr lang="en-US" sz="2200" b="1" dirty="0">
                          <a:latin typeface="Arial" panose="020B0604020202020204" pitchFamily="34" charset="0"/>
                          <a:cs typeface="Arial" panose="020B0604020202020204" pitchFamily="34" charset="0"/>
                        </a:rPr>
                        <a:t>Zeal</a:t>
                      </a:r>
                    </a:p>
                  </a:txBody>
                  <a:tcPr/>
                </a:tc>
                <a:tc>
                  <a:txBody>
                    <a:bodyPr/>
                    <a:lstStyle/>
                    <a:p>
                      <a:r>
                        <a:rPr lang="en-US" sz="2200" b="1" dirty="0">
                          <a:latin typeface="Arial" panose="020B0604020202020204" pitchFamily="34" charset="0"/>
                          <a:cs typeface="Arial" panose="020B0604020202020204" pitchFamily="34" charset="0"/>
                        </a:rPr>
                        <a:t>Self-will</a:t>
                      </a:r>
                    </a:p>
                  </a:txBody>
                  <a:tcPr/>
                </a:tc>
                <a:extLst>
                  <a:ext uri="{0D108BD9-81ED-4DB2-BD59-A6C34878D82A}">
                    <a16:rowId xmlns:a16="http://schemas.microsoft.com/office/drawing/2014/main" val="929760995"/>
                  </a:ext>
                </a:extLst>
              </a:tr>
              <a:tr h="457200">
                <a:tc>
                  <a:txBody>
                    <a:bodyPr/>
                    <a:lstStyle/>
                    <a:p>
                      <a:r>
                        <a:rPr lang="en-US" sz="2200" b="1" dirty="0">
                          <a:latin typeface="Arial" panose="020B0604020202020204" pitchFamily="34" charset="0"/>
                          <a:cs typeface="Arial" panose="020B0604020202020204" pitchFamily="34" charset="0"/>
                        </a:rPr>
                        <a:t>Knowledge</a:t>
                      </a:r>
                    </a:p>
                  </a:txBody>
                  <a:tcPr/>
                </a:tc>
                <a:tc>
                  <a:txBody>
                    <a:bodyPr/>
                    <a:lstStyle/>
                    <a:p>
                      <a:r>
                        <a:rPr lang="en-US" sz="2200" b="1" dirty="0">
                          <a:latin typeface="Arial" panose="020B0604020202020204" pitchFamily="34" charset="0"/>
                          <a:cs typeface="Arial" panose="020B0604020202020204" pitchFamily="34" charset="0"/>
                        </a:rPr>
                        <a:t>Control</a:t>
                      </a:r>
                    </a:p>
                  </a:txBody>
                  <a:tcPr/>
                </a:tc>
                <a:extLst>
                  <a:ext uri="{0D108BD9-81ED-4DB2-BD59-A6C34878D82A}">
                    <a16:rowId xmlns:a16="http://schemas.microsoft.com/office/drawing/2014/main" val="400778644"/>
                  </a:ext>
                </a:extLst>
              </a:tr>
              <a:tr h="457200">
                <a:tc>
                  <a:txBody>
                    <a:bodyPr/>
                    <a:lstStyle/>
                    <a:p>
                      <a:r>
                        <a:rPr lang="en-US" sz="2200" b="1" dirty="0">
                          <a:latin typeface="Arial" panose="020B0604020202020204" pitchFamily="34" charset="0"/>
                          <a:cs typeface="Arial" panose="020B0604020202020204" pitchFamily="34" charset="0"/>
                        </a:rPr>
                        <a:t>Fortitude</a:t>
                      </a:r>
                    </a:p>
                  </a:txBody>
                  <a:tcPr/>
                </a:tc>
                <a:tc>
                  <a:txBody>
                    <a:bodyPr/>
                    <a:lstStyle/>
                    <a:p>
                      <a:r>
                        <a:rPr lang="en-US" sz="2200" b="1" dirty="0">
                          <a:latin typeface="Arial" panose="020B0604020202020204" pitchFamily="34" charset="0"/>
                          <a:cs typeface="Arial" panose="020B0604020202020204" pitchFamily="34" charset="0"/>
                        </a:rPr>
                        <a:t>Superiority, Pride</a:t>
                      </a:r>
                    </a:p>
                  </a:txBody>
                  <a:tcPr/>
                </a:tc>
                <a:extLst>
                  <a:ext uri="{0D108BD9-81ED-4DB2-BD59-A6C34878D82A}">
                    <a16:rowId xmlns:a16="http://schemas.microsoft.com/office/drawing/2014/main" val="2677260024"/>
                  </a:ext>
                </a:extLst>
              </a:tr>
              <a:tr h="457200">
                <a:tc>
                  <a:txBody>
                    <a:bodyPr/>
                    <a:lstStyle/>
                    <a:p>
                      <a:r>
                        <a:rPr lang="en-US" sz="2200" b="1" dirty="0">
                          <a:latin typeface="Arial" panose="020B0604020202020204" pitchFamily="34" charset="0"/>
                          <a:cs typeface="Arial" panose="020B0604020202020204" pitchFamily="34" charset="0"/>
                        </a:rPr>
                        <a:t>Magnanimous</a:t>
                      </a:r>
                    </a:p>
                  </a:txBody>
                  <a:tcPr/>
                </a:tc>
                <a:tc>
                  <a:txBody>
                    <a:bodyPr/>
                    <a:lstStyle/>
                    <a:p>
                      <a:r>
                        <a:rPr lang="en-US" sz="2200" b="1" dirty="0">
                          <a:latin typeface="Arial" panose="020B0604020202020204" pitchFamily="34" charset="0"/>
                          <a:cs typeface="Arial" panose="020B0604020202020204" pitchFamily="34" charset="0"/>
                        </a:rPr>
                        <a:t>Anger</a:t>
                      </a:r>
                    </a:p>
                  </a:txBody>
                  <a:tcPr/>
                </a:tc>
                <a:extLst>
                  <a:ext uri="{0D108BD9-81ED-4DB2-BD59-A6C34878D82A}">
                    <a16:rowId xmlns:a16="http://schemas.microsoft.com/office/drawing/2014/main" val="1408739334"/>
                  </a:ext>
                </a:extLst>
              </a:tr>
              <a:tr h="457200">
                <a:tc>
                  <a:txBody>
                    <a:bodyPr/>
                    <a:lstStyle/>
                    <a:p>
                      <a:endParaRPr lang="en-US" sz="2200" b="1">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2106407"/>
                  </a:ext>
                </a:extLst>
              </a:tr>
            </a:tbl>
          </a:graphicData>
        </a:graphic>
      </p:graphicFrame>
    </p:spTree>
    <p:extLst>
      <p:ext uri="{BB962C8B-B14F-4D97-AF65-F5344CB8AC3E}">
        <p14:creationId xmlns:p14="http://schemas.microsoft.com/office/powerpoint/2010/main" val="4065513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Sanguine</a:t>
            </a:r>
          </a:p>
        </p:txBody>
      </p:sp>
      <p:sp>
        <p:nvSpPr>
          <p:cNvPr id="125955" name="Rectangle 3"/>
          <p:cNvSpPr>
            <a:spLocks noGrp="1" noChangeArrowheads="1"/>
          </p:cNvSpPr>
          <p:nvPr>
            <p:ph type="body" sz="half" idx="1"/>
          </p:nvPr>
        </p:nvSpPr>
        <p:spPr>
          <a:xfrm>
            <a:off x="990600" y="1752600"/>
            <a:ext cx="7624762" cy="5105400"/>
          </a:xfrm>
        </p:spPr>
        <p:txBody>
          <a:bodyPr/>
          <a:lstStyle/>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r>
              <a:rPr lang="en-US" b="1" u="sng" dirty="0">
                <a:latin typeface="Arial" panose="020B0604020202020204" pitchFamily="34" charset="0"/>
                <a:cs typeface="Arial" panose="020B0604020202020204" pitchFamily="34" charset="0"/>
              </a:rPr>
              <a:t>Virtues: </a:t>
            </a:r>
            <a:r>
              <a:rPr lang="en-US" b="1" dirty="0">
                <a:latin typeface="Arial" panose="020B0604020202020204" pitchFamily="34" charset="0"/>
                <a:cs typeface="Arial" panose="020B0604020202020204" pitchFamily="34" charset="0"/>
              </a:rPr>
              <a:t>Perseverance, Chastity, Mortification</a:t>
            </a:r>
          </a:p>
          <a:p>
            <a:pPr marL="0" indent="0">
              <a:buNone/>
            </a:pPr>
            <a:r>
              <a:rPr lang="en-US" b="1" u="sng" dirty="0">
                <a:latin typeface="Arial" panose="020B0604020202020204" pitchFamily="34" charset="0"/>
                <a:cs typeface="Arial" panose="020B0604020202020204" pitchFamily="34" charset="0"/>
              </a:rPr>
              <a:t>Prayer</a:t>
            </a:r>
            <a:r>
              <a:rPr lang="en-US" b="1" dirty="0">
                <a:latin typeface="Arial" panose="020B0604020202020204" pitchFamily="34" charset="0"/>
                <a:cs typeface="Arial" panose="020B0604020202020204" pitchFamily="34" charset="0"/>
              </a:rPr>
              <a:t>: Meditate on the Sufferings of Christ and </a:t>
            </a:r>
          </a:p>
        </p:txBody>
      </p:sp>
      <p:graphicFrame>
        <p:nvGraphicFramePr>
          <p:cNvPr id="3" name="Table 2">
            <a:extLst>
              <a:ext uri="{FF2B5EF4-FFF2-40B4-BE49-F238E27FC236}">
                <a16:creationId xmlns:a16="http://schemas.microsoft.com/office/drawing/2014/main" id="{DAF2D23B-CEE0-4FD8-B0B5-BE41AE0F22EA}"/>
              </a:ext>
            </a:extLst>
          </p:cNvPr>
          <p:cNvGraphicFramePr>
            <a:graphicFrameLocks noGrp="1"/>
          </p:cNvGraphicFramePr>
          <p:nvPr>
            <p:extLst>
              <p:ext uri="{D42A27DB-BD31-4B8C-83A1-F6EECF244321}">
                <p14:modId xmlns:p14="http://schemas.microsoft.com/office/powerpoint/2010/main" val="3430200152"/>
              </p:ext>
            </p:extLst>
          </p:nvPr>
        </p:nvGraphicFramePr>
        <p:xfrm>
          <a:off x="1600200" y="1752600"/>
          <a:ext cx="5791200" cy="2743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930406001"/>
                    </a:ext>
                  </a:extLst>
                </a:gridCol>
                <a:gridCol w="2895600">
                  <a:extLst>
                    <a:ext uri="{9D8B030D-6E8A-4147-A177-3AD203B41FA5}">
                      <a16:colId xmlns:a16="http://schemas.microsoft.com/office/drawing/2014/main" val="1739115747"/>
                    </a:ext>
                  </a:extLst>
                </a:gridCol>
              </a:tblGrid>
              <a:tr h="457200">
                <a:tc>
                  <a:txBody>
                    <a:bodyPr/>
                    <a:lstStyle/>
                    <a:p>
                      <a:r>
                        <a:rPr lang="en-US" sz="2200" b="1" dirty="0">
                          <a:solidFill>
                            <a:srgbClr val="FF0000"/>
                          </a:solidFill>
                          <a:latin typeface="Arial" panose="020B0604020202020204" pitchFamily="34" charset="0"/>
                          <a:cs typeface="Arial" panose="020B0604020202020204" pitchFamily="34" charset="0"/>
                        </a:rPr>
                        <a:t>Light Side</a:t>
                      </a:r>
                    </a:p>
                  </a:txBody>
                  <a:tcPr/>
                </a:tc>
                <a:tc>
                  <a:txBody>
                    <a:bodyPr/>
                    <a:lstStyle/>
                    <a:p>
                      <a:r>
                        <a:rPr lang="en-US" sz="2200" b="1" dirty="0">
                          <a:solidFill>
                            <a:srgbClr val="FF0000"/>
                          </a:solidFill>
                          <a:latin typeface="Arial" panose="020B0604020202020204" pitchFamily="34" charset="0"/>
                          <a:cs typeface="Arial" panose="020B0604020202020204" pitchFamily="34" charset="0"/>
                        </a:rPr>
                        <a:t>Dark Side</a:t>
                      </a:r>
                    </a:p>
                  </a:txBody>
                  <a:tcPr/>
                </a:tc>
                <a:extLst>
                  <a:ext uri="{0D108BD9-81ED-4DB2-BD59-A6C34878D82A}">
                    <a16:rowId xmlns:a16="http://schemas.microsoft.com/office/drawing/2014/main" val="3029804366"/>
                  </a:ext>
                </a:extLst>
              </a:tr>
              <a:tr h="457200">
                <a:tc>
                  <a:txBody>
                    <a:bodyPr/>
                    <a:lstStyle/>
                    <a:p>
                      <a:r>
                        <a:rPr lang="en-US" sz="2200" b="1" dirty="0">
                          <a:latin typeface="Arial" panose="020B0604020202020204" pitchFamily="34" charset="0"/>
                          <a:cs typeface="Arial" panose="020B0604020202020204" pitchFamily="34" charset="0"/>
                        </a:rPr>
                        <a:t>Joyful</a:t>
                      </a:r>
                    </a:p>
                  </a:txBody>
                  <a:tcPr/>
                </a:tc>
                <a:tc>
                  <a:txBody>
                    <a:bodyPr/>
                    <a:lstStyle/>
                    <a:p>
                      <a:r>
                        <a:rPr lang="en-US" sz="2200" b="1" dirty="0">
                          <a:latin typeface="Arial" panose="020B0604020202020204" pitchFamily="34" charset="0"/>
                          <a:cs typeface="Arial" panose="020B0604020202020204" pitchFamily="34" charset="0"/>
                        </a:rPr>
                        <a:t>Envy</a:t>
                      </a:r>
                    </a:p>
                  </a:txBody>
                  <a:tcPr/>
                </a:tc>
                <a:extLst>
                  <a:ext uri="{0D108BD9-81ED-4DB2-BD59-A6C34878D82A}">
                    <a16:rowId xmlns:a16="http://schemas.microsoft.com/office/drawing/2014/main" val="929760995"/>
                  </a:ext>
                </a:extLst>
              </a:tr>
              <a:tr h="457200">
                <a:tc>
                  <a:txBody>
                    <a:bodyPr/>
                    <a:lstStyle/>
                    <a:p>
                      <a:r>
                        <a:rPr lang="en-US" sz="2200" b="1" dirty="0">
                          <a:latin typeface="Arial" panose="020B0604020202020204" pitchFamily="34" charset="0"/>
                          <a:cs typeface="Arial" panose="020B0604020202020204" pitchFamily="34" charset="0"/>
                        </a:rPr>
                        <a:t>Merciful</a:t>
                      </a:r>
                    </a:p>
                  </a:txBody>
                  <a:tcPr/>
                </a:tc>
                <a:tc>
                  <a:txBody>
                    <a:bodyPr/>
                    <a:lstStyle/>
                    <a:p>
                      <a:r>
                        <a:rPr lang="en-US" sz="2200" b="1" dirty="0">
                          <a:latin typeface="Arial" panose="020B0604020202020204" pitchFamily="34" charset="0"/>
                          <a:cs typeface="Arial" panose="020B0604020202020204" pitchFamily="34" charset="0"/>
                        </a:rPr>
                        <a:t>Loves Pleasure</a:t>
                      </a:r>
                    </a:p>
                  </a:txBody>
                  <a:tcPr/>
                </a:tc>
                <a:extLst>
                  <a:ext uri="{0D108BD9-81ED-4DB2-BD59-A6C34878D82A}">
                    <a16:rowId xmlns:a16="http://schemas.microsoft.com/office/drawing/2014/main" val="400778644"/>
                  </a:ext>
                </a:extLst>
              </a:tr>
              <a:tr h="457200">
                <a:tc>
                  <a:txBody>
                    <a:bodyPr/>
                    <a:lstStyle/>
                    <a:p>
                      <a:r>
                        <a:rPr lang="en-US" sz="2200" b="1" dirty="0">
                          <a:latin typeface="Arial" panose="020B0604020202020204" pitchFamily="34" charset="0"/>
                          <a:cs typeface="Arial" panose="020B0604020202020204" pitchFamily="34" charset="0"/>
                        </a:rPr>
                        <a:t>Gratitude</a:t>
                      </a:r>
                    </a:p>
                  </a:txBody>
                  <a:tcPr/>
                </a:tc>
                <a:tc>
                  <a:txBody>
                    <a:bodyPr/>
                    <a:lstStyle/>
                    <a:p>
                      <a:r>
                        <a:rPr lang="en-US" sz="2200" b="1" dirty="0">
                          <a:latin typeface="Arial" panose="020B0604020202020204" pitchFamily="34" charset="0"/>
                          <a:cs typeface="Arial" panose="020B0604020202020204" pitchFamily="34" charset="0"/>
                        </a:rPr>
                        <a:t>Vanity</a:t>
                      </a:r>
                    </a:p>
                  </a:txBody>
                  <a:tcPr/>
                </a:tc>
                <a:extLst>
                  <a:ext uri="{0D108BD9-81ED-4DB2-BD59-A6C34878D82A}">
                    <a16:rowId xmlns:a16="http://schemas.microsoft.com/office/drawing/2014/main" val="2677260024"/>
                  </a:ext>
                </a:extLst>
              </a:tr>
              <a:tr h="457200">
                <a:tc>
                  <a:txBody>
                    <a:bodyPr/>
                    <a:lstStyle/>
                    <a:p>
                      <a:r>
                        <a:rPr lang="en-US" sz="2200" b="1" dirty="0">
                          <a:latin typeface="Arial" panose="020B0604020202020204" pitchFamily="34" charset="0"/>
                          <a:cs typeface="Arial" panose="020B0604020202020204" pitchFamily="34" charset="0"/>
                        </a:rPr>
                        <a:t>Friendly</a:t>
                      </a:r>
                    </a:p>
                  </a:txBody>
                  <a:tcPr/>
                </a:tc>
                <a:tc>
                  <a:txBody>
                    <a:bodyPr/>
                    <a:lstStyle/>
                    <a:p>
                      <a:r>
                        <a:rPr lang="en-US" sz="2200" b="1" dirty="0">
                          <a:latin typeface="Arial" panose="020B0604020202020204" pitchFamily="34" charset="0"/>
                          <a:cs typeface="Arial" panose="020B0604020202020204" pitchFamily="34" charset="0"/>
                        </a:rPr>
                        <a:t>Instability</a:t>
                      </a:r>
                    </a:p>
                  </a:txBody>
                  <a:tcPr/>
                </a:tc>
                <a:extLst>
                  <a:ext uri="{0D108BD9-81ED-4DB2-BD59-A6C34878D82A}">
                    <a16:rowId xmlns:a16="http://schemas.microsoft.com/office/drawing/2014/main" val="1408739334"/>
                  </a:ext>
                </a:extLst>
              </a:tr>
              <a:tr h="457200">
                <a:tc>
                  <a:txBody>
                    <a:bodyPr/>
                    <a:lstStyle/>
                    <a:p>
                      <a:endParaRPr lang="en-US" sz="2200" b="1" dirty="0">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2106407"/>
                  </a:ext>
                </a:extLst>
              </a:tr>
            </a:tbl>
          </a:graphicData>
        </a:graphic>
      </p:graphicFrame>
    </p:spTree>
    <p:extLst>
      <p:ext uri="{BB962C8B-B14F-4D97-AF65-F5344CB8AC3E}">
        <p14:creationId xmlns:p14="http://schemas.microsoft.com/office/powerpoint/2010/main" val="4097597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Melancholic</a:t>
            </a:r>
          </a:p>
        </p:txBody>
      </p:sp>
      <p:sp>
        <p:nvSpPr>
          <p:cNvPr id="125955" name="Rectangle 3"/>
          <p:cNvSpPr>
            <a:spLocks noGrp="1" noChangeArrowheads="1"/>
          </p:cNvSpPr>
          <p:nvPr>
            <p:ph type="body" sz="half" idx="1"/>
          </p:nvPr>
        </p:nvSpPr>
        <p:spPr>
          <a:xfrm>
            <a:off x="990600" y="1752600"/>
            <a:ext cx="7624762" cy="5105400"/>
          </a:xfrm>
        </p:spPr>
        <p:txBody>
          <a:bodyPr/>
          <a:lstStyle/>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r>
              <a:rPr lang="en-US" b="1" u="sng" dirty="0">
                <a:latin typeface="Arial" panose="020B0604020202020204" pitchFamily="34" charset="0"/>
                <a:cs typeface="Arial" panose="020B0604020202020204" pitchFamily="34" charset="0"/>
              </a:rPr>
              <a:t>Virtues:</a:t>
            </a:r>
            <a:r>
              <a:rPr lang="en-US" b="1" dirty="0">
                <a:latin typeface="Arial" panose="020B0604020202020204" pitchFamily="34" charset="0"/>
                <a:cs typeface="Arial" panose="020B0604020202020204" pitchFamily="34" charset="0"/>
              </a:rPr>
              <a:t> Zeal, Humility</a:t>
            </a:r>
          </a:p>
          <a:p>
            <a:pPr marL="0" indent="0">
              <a:buNone/>
            </a:pPr>
            <a:r>
              <a:rPr lang="en-US" b="1" u="sng" dirty="0">
                <a:latin typeface="Arial" panose="020B0604020202020204" pitchFamily="34" charset="0"/>
                <a:cs typeface="Arial" panose="020B0604020202020204" pitchFamily="34" charset="0"/>
              </a:rPr>
              <a:t>Prayer</a:t>
            </a:r>
            <a:r>
              <a:rPr lang="en-US" b="1" dirty="0">
                <a:latin typeface="Arial" panose="020B0604020202020204" pitchFamily="34" charset="0"/>
                <a:cs typeface="Arial" panose="020B0604020202020204" pitchFamily="34" charset="0"/>
              </a:rPr>
              <a:t>: Heaven, the lives of the Saints</a:t>
            </a:r>
          </a:p>
        </p:txBody>
      </p:sp>
      <p:graphicFrame>
        <p:nvGraphicFramePr>
          <p:cNvPr id="3" name="Table 2">
            <a:extLst>
              <a:ext uri="{FF2B5EF4-FFF2-40B4-BE49-F238E27FC236}">
                <a16:creationId xmlns:a16="http://schemas.microsoft.com/office/drawing/2014/main" id="{DAF2D23B-CEE0-4FD8-B0B5-BE41AE0F22EA}"/>
              </a:ext>
            </a:extLst>
          </p:cNvPr>
          <p:cNvGraphicFramePr>
            <a:graphicFrameLocks noGrp="1"/>
          </p:cNvGraphicFramePr>
          <p:nvPr>
            <p:extLst>
              <p:ext uri="{D42A27DB-BD31-4B8C-83A1-F6EECF244321}">
                <p14:modId xmlns:p14="http://schemas.microsoft.com/office/powerpoint/2010/main" val="1197252789"/>
              </p:ext>
            </p:extLst>
          </p:nvPr>
        </p:nvGraphicFramePr>
        <p:xfrm>
          <a:off x="1600200" y="1752601"/>
          <a:ext cx="6553200" cy="3077032"/>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930406001"/>
                    </a:ext>
                  </a:extLst>
                </a:gridCol>
                <a:gridCol w="3276600">
                  <a:extLst>
                    <a:ext uri="{9D8B030D-6E8A-4147-A177-3AD203B41FA5}">
                      <a16:colId xmlns:a16="http://schemas.microsoft.com/office/drawing/2014/main" val="1739115747"/>
                    </a:ext>
                  </a:extLst>
                </a:gridCol>
              </a:tblGrid>
              <a:tr h="382191">
                <a:tc>
                  <a:txBody>
                    <a:bodyPr/>
                    <a:lstStyle/>
                    <a:p>
                      <a:r>
                        <a:rPr lang="en-US" sz="2200" b="1" dirty="0">
                          <a:solidFill>
                            <a:srgbClr val="FF0000"/>
                          </a:solidFill>
                          <a:latin typeface="Arial" panose="020B0604020202020204" pitchFamily="34" charset="0"/>
                          <a:cs typeface="Arial" panose="020B0604020202020204" pitchFamily="34" charset="0"/>
                        </a:rPr>
                        <a:t>Light Side</a:t>
                      </a:r>
                    </a:p>
                  </a:txBody>
                  <a:tcPr/>
                </a:tc>
                <a:tc>
                  <a:txBody>
                    <a:bodyPr/>
                    <a:lstStyle/>
                    <a:p>
                      <a:r>
                        <a:rPr lang="en-US" sz="2200" b="1" dirty="0">
                          <a:solidFill>
                            <a:srgbClr val="FF0000"/>
                          </a:solidFill>
                          <a:latin typeface="Arial" panose="020B0604020202020204" pitchFamily="34" charset="0"/>
                          <a:cs typeface="Arial" panose="020B0604020202020204" pitchFamily="34" charset="0"/>
                        </a:rPr>
                        <a:t>Dark Side</a:t>
                      </a:r>
                    </a:p>
                  </a:txBody>
                  <a:tcPr/>
                </a:tc>
                <a:extLst>
                  <a:ext uri="{0D108BD9-81ED-4DB2-BD59-A6C34878D82A}">
                    <a16:rowId xmlns:a16="http://schemas.microsoft.com/office/drawing/2014/main" val="3029804366"/>
                  </a:ext>
                </a:extLst>
              </a:tr>
              <a:tr h="682484">
                <a:tc>
                  <a:txBody>
                    <a:bodyPr/>
                    <a:lstStyle/>
                    <a:p>
                      <a:r>
                        <a:rPr lang="en-US" sz="2200" b="1" dirty="0">
                          <a:latin typeface="Arial" panose="020B0604020202020204" pitchFamily="34" charset="0"/>
                          <a:cs typeface="Arial" panose="020B0604020202020204" pitchFamily="34" charset="0"/>
                        </a:rPr>
                        <a:t>Given to prayer and reflection</a:t>
                      </a:r>
                    </a:p>
                  </a:txBody>
                  <a:tcPr/>
                </a:tc>
                <a:tc>
                  <a:txBody>
                    <a:bodyPr/>
                    <a:lstStyle/>
                    <a:p>
                      <a:r>
                        <a:rPr lang="en-US" sz="2200" b="1" dirty="0">
                          <a:latin typeface="Arial" panose="020B0604020202020204" pitchFamily="34" charset="0"/>
                          <a:cs typeface="Arial" panose="020B0604020202020204" pitchFamily="34" charset="0"/>
                        </a:rPr>
                        <a:t>Prone to Inactivity</a:t>
                      </a:r>
                    </a:p>
                  </a:txBody>
                  <a:tcPr/>
                </a:tc>
                <a:extLst>
                  <a:ext uri="{0D108BD9-81ED-4DB2-BD59-A6C34878D82A}">
                    <a16:rowId xmlns:a16="http://schemas.microsoft.com/office/drawing/2014/main" val="929760995"/>
                  </a:ext>
                </a:extLst>
              </a:tr>
              <a:tr h="608152">
                <a:tc>
                  <a:txBody>
                    <a:bodyPr/>
                    <a:lstStyle/>
                    <a:p>
                      <a:r>
                        <a:rPr lang="en-US" sz="2200" b="1" dirty="0">
                          <a:latin typeface="Arial" panose="020B0604020202020204" pitchFamily="34" charset="0"/>
                          <a:cs typeface="Arial" panose="020B0604020202020204" pitchFamily="34" charset="0"/>
                        </a:rPr>
                        <a:t>Long-suffering</a:t>
                      </a:r>
                    </a:p>
                  </a:txBody>
                  <a:tcPr/>
                </a:tc>
                <a:tc>
                  <a:txBody>
                    <a:bodyPr/>
                    <a:lstStyle/>
                    <a:p>
                      <a:r>
                        <a:rPr lang="en-US" sz="2200" b="1" dirty="0">
                          <a:latin typeface="Arial" panose="020B0604020202020204" pitchFamily="34" charset="0"/>
                          <a:cs typeface="Arial" panose="020B0604020202020204" pitchFamily="34" charset="0"/>
                        </a:rPr>
                        <a:t>Fear of Failure (Pride)</a:t>
                      </a:r>
                    </a:p>
                  </a:txBody>
                  <a:tcPr/>
                </a:tc>
                <a:extLst>
                  <a:ext uri="{0D108BD9-81ED-4DB2-BD59-A6C34878D82A}">
                    <a16:rowId xmlns:a16="http://schemas.microsoft.com/office/drawing/2014/main" val="400778644"/>
                  </a:ext>
                </a:extLst>
              </a:tr>
              <a:tr h="382191">
                <a:tc>
                  <a:txBody>
                    <a:bodyPr/>
                    <a:lstStyle/>
                    <a:p>
                      <a:r>
                        <a:rPr lang="en-US" sz="2200" b="1" dirty="0">
                          <a:latin typeface="Arial" panose="020B0604020202020204" pitchFamily="34" charset="0"/>
                          <a:cs typeface="Arial" panose="020B0604020202020204" pitchFamily="34" charset="0"/>
                        </a:rPr>
                        <a:t>Wisdom</a:t>
                      </a:r>
                    </a:p>
                  </a:txBody>
                  <a:tcPr/>
                </a:tc>
                <a:tc>
                  <a:txBody>
                    <a:bodyPr/>
                    <a:lstStyle/>
                    <a:p>
                      <a:r>
                        <a:rPr lang="en-US" sz="2200" b="1" dirty="0">
                          <a:latin typeface="Arial" panose="020B0604020202020204" pitchFamily="34" charset="0"/>
                          <a:cs typeface="Arial" panose="020B0604020202020204" pitchFamily="34" charset="0"/>
                        </a:rPr>
                        <a:t>Irresolute</a:t>
                      </a:r>
                    </a:p>
                  </a:txBody>
                  <a:tcPr/>
                </a:tc>
                <a:extLst>
                  <a:ext uri="{0D108BD9-81ED-4DB2-BD59-A6C34878D82A}">
                    <a16:rowId xmlns:a16="http://schemas.microsoft.com/office/drawing/2014/main" val="2677260024"/>
                  </a:ext>
                </a:extLst>
              </a:tr>
              <a:tr h="382191">
                <a:tc>
                  <a:txBody>
                    <a:bodyPr/>
                    <a:lstStyle/>
                    <a:p>
                      <a:endParaRPr lang="en-US" sz="2200" b="1" dirty="0">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08739334"/>
                  </a:ext>
                </a:extLst>
              </a:tr>
              <a:tr h="382191">
                <a:tc>
                  <a:txBody>
                    <a:bodyPr/>
                    <a:lstStyle/>
                    <a:p>
                      <a:endParaRPr lang="en-US" sz="2200" b="1" dirty="0">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2106407"/>
                  </a:ext>
                </a:extLst>
              </a:tr>
            </a:tbl>
          </a:graphicData>
        </a:graphic>
      </p:graphicFrame>
    </p:spTree>
    <p:extLst>
      <p:ext uri="{BB962C8B-B14F-4D97-AF65-F5344CB8AC3E}">
        <p14:creationId xmlns:p14="http://schemas.microsoft.com/office/powerpoint/2010/main" val="2524620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Phlegmatic</a:t>
            </a:r>
          </a:p>
        </p:txBody>
      </p:sp>
      <p:sp>
        <p:nvSpPr>
          <p:cNvPr id="125955" name="Rectangle 3"/>
          <p:cNvSpPr>
            <a:spLocks noGrp="1" noChangeArrowheads="1"/>
          </p:cNvSpPr>
          <p:nvPr>
            <p:ph type="body" sz="half" idx="1"/>
          </p:nvPr>
        </p:nvSpPr>
        <p:spPr>
          <a:xfrm>
            <a:off x="990600" y="1752600"/>
            <a:ext cx="7624762" cy="5105400"/>
          </a:xfrm>
        </p:spPr>
        <p:txBody>
          <a:bodyPr/>
          <a:lstStyle/>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endParaRPr lang="en-US" b="1" u="sng" dirty="0">
              <a:latin typeface="Arial" panose="020B0604020202020204" pitchFamily="34" charset="0"/>
              <a:cs typeface="Arial" panose="020B0604020202020204" pitchFamily="34" charset="0"/>
            </a:endParaRPr>
          </a:p>
          <a:p>
            <a:pPr marL="0" indent="0">
              <a:buNone/>
            </a:pPr>
            <a:r>
              <a:rPr lang="en-US" b="1" u="sng" dirty="0">
                <a:latin typeface="Arial" panose="020B0604020202020204" pitchFamily="34" charset="0"/>
                <a:cs typeface="Arial" panose="020B0604020202020204" pitchFamily="34" charset="0"/>
              </a:rPr>
              <a:t>Virtues:</a:t>
            </a:r>
            <a:r>
              <a:rPr lang="en-US" b="1" dirty="0">
                <a:latin typeface="Arial" panose="020B0604020202020204" pitchFamily="34" charset="0"/>
                <a:cs typeface="Arial" panose="020B0604020202020204" pitchFamily="34" charset="0"/>
              </a:rPr>
              <a:t> Constancy, Zeal, Temperance</a:t>
            </a:r>
          </a:p>
          <a:p>
            <a:pPr marL="0" indent="0">
              <a:buNone/>
            </a:pPr>
            <a:r>
              <a:rPr lang="en-US" b="1" u="sng" dirty="0" err="1">
                <a:latin typeface="Arial" panose="020B0604020202020204" pitchFamily="34" charset="0"/>
                <a:cs typeface="Arial" panose="020B0604020202020204" pitchFamily="34" charset="0"/>
              </a:rPr>
              <a:t>Prayer</a:t>
            </a:r>
            <a:r>
              <a:rPr lang="en-US" b="1" dirty="0" err="1">
                <a:latin typeface="Arial" panose="020B0604020202020204" pitchFamily="34" charset="0"/>
                <a:cs typeface="Arial" panose="020B0604020202020204" pitchFamily="34" charset="0"/>
              </a:rPr>
              <a:t>:Lectio</a:t>
            </a:r>
            <a:r>
              <a:rPr lang="en-US" b="1" dirty="0">
                <a:latin typeface="Arial" panose="020B0604020202020204" pitchFamily="34" charset="0"/>
                <a:cs typeface="Arial" panose="020B0604020202020204" pitchFamily="34" charset="0"/>
              </a:rPr>
              <a:t> Divina</a:t>
            </a:r>
          </a:p>
        </p:txBody>
      </p:sp>
      <p:graphicFrame>
        <p:nvGraphicFramePr>
          <p:cNvPr id="3" name="Table 2">
            <a:extLst>
              <a:ext uri="{FF2B5EF4-FFF2-40B4-BE49-F238E27FC236}">
                <a16:creationId xmlns:a16="http://schemas.microsoft.com/office/drawing/2014/main" id="{DAF2D23B-CEE0-4FD8-B0B5-BE41AE0F22EA}"/>
              </a:ext>
            </a:extLst>
          </p:cNvPr>
          <p:cNvGraphicFramePr>
            <a:graphicFrameLocks noGrp="1"/>
          </p:cNvGraphicFramePr>
          <p:nvPr>
            <p:extLst>
              <p:ext uri="{D42A27DB-BD31-4B8C-83A1-F6EECF244321}">
                <p14:modId xmlns:p14="http://schemas.microsoft.com/office/powerpoint/2010/main" val="3269326327"/>
              </p:ext>
            </p:extLst>
          </p:nvPr>
        </p:nvGraphicFramePr>
        <p:xfrm>
          <a:off x="1600200" y="1752600"/>
          <a:ext cx="5791200" cy="2743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930406001"/>
                    </a:ext>
                  </a:extLst>
                </a:gridCol>
                <a:gridCol w="2895600">
                  <a:extLst>
                    <a:ext uri="{9D8B030D-6E8A-4147-A177-3AD203B41FA5}">
                      <a16:colId xmlns:a16="http://schemas.microsoft.com/office/drawing/2014/main" val="1739115747"/>
                    </a:ext>
                  </a:extLst>
                </a:gridCol>
              </a:tblGrid>
              <a:tr h="457200">
                <a:tc>
                  <a:txBody>
                    <a:bodyPr/>
                    <a:lstStyle/>
                    <a:p>
                      <a:r>
                        <a:rPr lang="en-US" sz="2200" b="1" dirty="0">
                          <a:solidFill>
                            <a:srgbClr val="FF0000"/>
                          </a:solidFill>
                          <a:latin typeface="Arial" panose="020B0604020202020204" pitchFamily="34" charset="0"/>
                          <a:cs typeface="Arial" panose="020B0604020202020204" pitchFamily="34" charset="0"/>
                        </a:rPr>
                        <a:t>Light Side</a:t>
                      </a:r>
                    </a:p>
                  </a:txBody>
                  <a:tcPr/>
                </a:tc>
                <a:tc>
                  <a:txBody>
                    <a:bodyPr/>
                    <a:lstStyle/>
                    <a:p>
                      <a:r>
                        <a:rPr lang="en-US" sz="2200" b="1" dirty="0">
                          <a:solidFill>
                            <a:srgbClr val="FF0000"/>
                          </a:solidFill>
                          <a:latin typeface="Arial" panose="020B0604020202020204" pitchFamily="34" charset="0"/>
                          <a:cs typeface="Arial" panose="020B0604020202020204" pitchFamily="34" charset="0"/>
                        </a:rPr>
                        <a:t>Dark Side</a:t>
                      </a:r>
                    </a:p>
                  </a:txBody>
                  <a:tcPr/>
                </a:tc>
                <a:extLst>
                  <a:ext uri="{0D108BD9-81ED-4DB2-BD59-A6C34878D82A}">
                    <a16:rowId xmlns:a16="http://schemas.microsoft.com/office/drawing/2014/main" val="3029804366"/>
                  </a:ext>
                </a:extLst>
              </a:tr>
              <a:tr h="457200">
                <a:tc>
                  <a:txBody>
                    <a:bodyPr/>
                    <a:lstStyle/>
                    <a:p>
                      <a:r>
                        <a:rPr lang="en-US" sz="2200" b="1" dirty="0">
                          <a:latin typeface="Arial" panose="020B0604020202020204" pitchFamily="34" charset="0"/>
                          <a:cs typeface="Arial" panose="020B0604020202020204" pitchFamily="34" charset="0"/>
                        </a:rPr>
                        <a:t>Meekness</a:t>
                      </a:r>
                    </a:p>
                  </a:txBody>
                  <a:tcPr/>
                </a:tc>
                <a:tc>
                  <a:txBody>
                    <a:bodyPr/>
                    <a:lstStyle/>
                    <a:p>
                      <a:r>
                        <a:rPr lang="en-US" sz="2200" b="1" dirty="0">
                          <a:latin typeface="Arial" panose="020B0604020202020204" pitchFamily="34" charset="0"/>
                          <a:cs typeface="Arial" panose="020B0604020202020204" pitchFamily="34" charset="0"/>
                        </a:rPr>
                        <a:t>Sensuality</a:t>
                      </a:r>
                    </a:p>
                  </a:txBody>
                  <a:tcPr/>
                </a:tc>
                <a:extLst>
                  <a:ext uri="{0D108BD9-81ED-4DB2-BD59-A6C34878D82A}">
                    <a16:rowId xmlns:a16="http://schemas.microsoft.com/office/drawing/2014/main" val="929760995"/>
                  </a:ext>
                </a:extLst>
              </a:tr>
              <a:tr h="457200">
                <a:tc>
                  <a:txBody>
                    <a:bodyPr/>
                    <a:lstStyle/>
                    <a:p>
                      <a:r>
                        <a:rPr lang="en-US" sz="2200" b="1" dirty="0">
                          <a:latin typeface="Arial" panose="020B0604020202020204" pitchFamily="34" charset="0"/>
                          <a:cs typeface="Arial" panose="020B0604020202020204" pitchFamily="34" charset="0"/>
                        </a:rPr>
                        <a:t>Calm demeanor</a:t>
                      </a:r>
                    </a:p>
                  </a:txBody>
                  <a:tcPr/>
                </a:tc>
                <a:tc>
                  <a:txBody>
                    <a:bodyPr/>
                    <a:lstStyle/>
                    <a:p>
                      <a:r>
                        <a:rPr lang="en-US" sz="2200" b="1" dirty="0">
                          <a:latin typeface="Arial" panose="020B0604020202020204" pitchFamily="34" charset="0"/>
                          <a:cs typeface="Arial" panose="020B0604020202020204" pitchFamily="34" charset="0"/>
                        </a:rPr>
                        <a:t>Sloth</a:t>
                      </a:r>
                    </a:p>
                  </a:txBody>
                  <a:tcPr/>
                </a:tc>
                <a:extLst>
                  <a:ext uri="{0D108BD9-81ED-4DB2-BD59-A6C34878D82A}">
                    <a16:rowId xmlns:a16="http://schemas.microsoft.com/office/drawing/2014/main" val="400778644"/>
                  </a:ext>
                </a:extLst>
              </a:tr>
              <a:tr h="457200">
                <a:tc>
                  <a:txBody>
                    <a:bodyPr/>
                    <a:lstStyle/>
                    <a:p>
                      <a:r>
                        <a:rPr lang="en-US" sz="2200" b="1" dirty="0">
                          <a:latin typeface="Arial" panose="020B0604020202020204" pitchFamily="34" charset="0"/>
                          <a:cs typeface="Arial" panose="020B0604020202020204" pitchFamily="34" charset="0"/>
                        </a:rPr>
                        <a:t>Counsel</a:t>
                      </a:r>
                    </a:p>
                  </a:txBody>
                  <a:tcPr/>
                </a:tc>
                <a:tc>
                  <a:txBody>
                    <a:bodyPr/>
                    <a:lstStyle/>
                    <a:p>
                      <a:r>
                        <a:rPr lang="en-US" sz="2200" b="1" dirty="0">
                          <a:latin typeface="Arial" panose="020B0604020202020204" pitchFamily="34" charset="0"/>
                          <a:cs typeface="Arial" panose="020B0604020202020204" pitchFamily="34" charset="0"/>
                        </a:rPr>
                        <a:t>Complacency</a:t>
                      </a:r>
                    </a:p>
                  </a:txBody>
                  <a:tcPr/>
                </a:tc>
                <a:extLst>
                  <a:ext uri="{0D108BD9-81ED-4DB2-BD59-A6C34878D82A}">
                    <a16:rowId xmlns:a16="http://schemas.microsoft.com/office/drawing/2014/main" val="2677260024"/>
                  </a:ext>
                </a:extLst>
              </a:tr>
              <a:tr h="457200">
                <a:tc>
                  <a:txBody>
                    <a:bodyPr/>
                    <a:lstStyle/>
                    <a:p>
                      <a:endParaRPr lang="en-US" sz="2200" b="1" dirty="0">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08739334"/>
                  </a:ext>
                </a:extLst>
              </a:tr>
              <a:tr h="457200">
                <a:tc>
                  <a:txBody>
                    <a:bodyPr/>
                    <a:lstStyle/>
                    <a:p>
                      <a:endParaRPr lang="en-US" sz="2200" b="1" dirty="0">
                        <a:latin typeface="Arial" panose="020B0604020202020204" pitchFamily="34" charset="0"/>
                        <a:cs typeface="Arial" panose="020B0604020202020204" pitchFamily="34" charset="0"/>
                      </a:endParaRPr>
                    </a:p>
                  </a:txBody>
                  <a:tcPr/>
                </a:tc>
                <a:tc>
                  <a:txBody>
                    <a:bodyPr/>
                    <a:lstStyle/>
                    <a:p>
                      <a:endParaRPr lang="en-US" sz="22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2106407"/>
                  </a:ext>
                </a:extLst>
              </a:tr>
            </a:tbl>
          </a:graphicData>
        </a:graphic>
      </p:graphicFrame>
    </p:spTree>
    <p:extLst>
      <p:ext uri="{BB962C8B-B14F-4D97-AF65-F5344CB8AC3E}">
        <p14:creationId xmlns:p14="http://schemas.microsoft.com/office/powerpoint/2010/main" val="2108767522"/>
      </p:ext>
    </p:extLst>
  </p:cSld>
  <p:clrMapOvr>
    <a:masterClrMapping/>
  </p:clrMapOvr>
</p:sld>
</file>

<file path=ppt/theme/theme1.xml><?xml version="1.0" encoding="utf-8"?>
<a:theme xmlns:a="http://schemas.openxmlformats.org/drawingml/2006/main" name="Expedition">
  <a:themeElements>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Expedi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Rounded MT Bold"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Rounded MT Bold" pitchFamily="34" charset="0"/>
          </a:defRPr>
        </a:defPPr>
      </a:lstStyle>
    </a:lnDef>
  </a:objectDefaults>
  <a:extraClrSchemeLst>
    <a:extraClrScheme>
      <a:clrScheme name="Expedition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Expedition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Designs\Expedition.pot</Template>
  <TotalTime>15548</TotalTime>
  <Words>3734</Words>
  <Application>Microsoft Office PowerPoint</Application>
  <PresentationFormat>On-screen Show (4:3)</PresentationFormat>
  <Paragraphs>326</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Arial Rounded MT Bold</vt:lpstr>
      <vt:lpstr>Calibri</vt:lpstr>
      <vt:lpstr>Courier New</vt:lpstr>
      <vt:lpstr>Lucida Sans</vt:lpstr>
      <vt:lpstr>Symbol</vt:lpstr>
      <vt:lpstr>Times New Roman</vt:lpstr>
      <vt:lpstr>Wingdings</vt:lpstr>
      <vt:lpstr>Expedition</vt:lpstr>
      <vt:lpstr>Human Psychology and the Spiritual Life</vt:lpstr>
      <vt:lpstr>Ongoing Conversion </vt:lpstr>
      <vt:lpstr>Self-Knowledge</vt:lpstr>
      <vt:lpstr>Psychology</vt:lpstr>
      <vt:lpstr>Body and Soul</vt:lpstr>
      <vt:lpstr>Unity of Body and Soul</vt:lpstr>
      <vt:lpstr>Soul and Spirit</vt:lpstr>
      <vt:lpstr>Three Powers of the Soul</vt:lpstr>
      <vt:lpstr>The Intellect</vt:lpstr>
      <vt:lpstr>What About God?</vt:lpstr>
      <vt:lpstr>The Intellect</vt:lpstr>
      <vt:lpstr>How We Come to Know</vt:lpstr>
      <vt:lpstr>Memory and Imagination</vt:lpstr>
      <vt:lpstr>Distractions in Prayer</vt:lpstr>
      <vt:lpstr>Posture in Prayer</vt:lpstr>
      <vt:lpstr>The Will</vt:lpstr>
      <vt:lpstr>Charity as the Highest Union</vt:lpstr>
      <vt:lpstr>The Passions</vt:lpstr>
      <vt:lpstr>The Concupiscible Passions</vt:lpstr>
      <vt:lpstr>The Irascible Passions</vt:lpstr>
      <vt:lpstr>The Passions</vt:lpstr>
      <vt:lpstr>Virtue </vt:lpstr>
      <vt:lpstr>Temperaments</vt:lpstr>
      <vt:lpstr>What Role do the Passions Play in Our Spiritual Lives?</vt:lpstr>
      <vt:lpstr>Choleric</vt:lpstr>
      <vt:lpstr>Sanguine</vt:lpstr>
      <vt:lpstr>Melancholic</vt:lpstr>
      <vt:lpstr>Phlegmatic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Communion of Saints</dc:title>
  <dc:creator>Rob Agnelli</dc:creator>
  <cp:lastModifiedBy>Rob Agnelli</cp:lastModifiedBy>
  <cp:revision>235</cp:revision>
  <cp:lastPrinted>2016-01-31T13:30:43Z</cp:lastPrinted>
  <dcterms:created xsi:type="dcterms:W3CDTF">2005-06-28T00:54:32Z</dcterms:created>
  <dcterms:modified xsi:type="dcterms:W3CDTF">2018-01-21T13:42:55Z</dcterms:modified>
</cp:coreProperties>
</file>